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60" r:id="rId5"/>
    <p:sldId id="261" r:id="rId6"/>
    <p:sldId id="262" r:id="rId7"/>
    <p:sldId id="264" r:id="rId8"/>
    <p:sldId id="266" r:id="rId9"/>
    <p:sldId id="265" r:id="rId10"/>
    <p:sldId id="268" r:id="rId11"/>
    <p:sldId id="267" r:id="rId12"/>
    <p:sldId id="269" r:id="rId13"/>
    <p:sldId id="270" r:id="rId14"/>
    <p:sldId id="271" r:id="rId15"/>
    <p:sldId id="263" r:id="rId16"/>
    <p:sldId id="258" r:id="rId17"/>
    <p:sldId id="272" r:id="rId18"/>
    <p:sldId id="259" r:id="rId19"/>
    <p:sldId id="273" r:id="rId20"/>
    <p:sldId id="274" r:id="rId21"/>
    <p:sldId id="275" r:id="rId2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ZC\Bernd.Dittrich" initials="I"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284"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D830BC99-4488-498C-9E34-78EA6651D5CA}" type="datetimeFigureOut">
              <a:rPr lang="de-DE" smtClean="0"/>
              <a:t>06.10.2021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19D6E63-9A27-4BD1-AB84-9630FE0FABAA}" type="slidenum">
              <a:rPr lang="de-DE" smtClean="0"/>
              <a:t>‹Nr.›</a:t>
            </a:fld>
            <a:endParaRPr lang="de-DE"/>
          </a:p>
        </p:txBody>
      </p:sp>
    </p:spTree>
    <p:extLst>
      <p:ext uri="{BB962C8B-B14F-4D97-AF65-F5344CB8AC3E}">
        <p14:creationId xmlns:p14="http://schemas.microsoft.com/office/powerpoint/2010/main" val="5520302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D830BC99-4488-498C-9E34-78EA6651D5CA}" type="datetimeFigureOut">
              <a:rPr lang="de-DE" smtClean="0"/>
              <a:t>06.10.2021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19D6E63-9A27-4BD1-AB84-9630FE0FABAA}" type="slidenum">
              <a:rPr lang="de-DE" smtClean="0"/>
              <a:t>‹Nr.›</a:t>
            </a:fld>
            <a:endParaRPr lang="de-DE"/>
          </a:p>
        </p:txBody>
      </p:sp>
    </p:spTree>
    <p:extLst>
      <p:ext uri="{BB962C8B-B14F-4D97-AF65-F5344CB8AC3E}">
        <p14:creationId xmlns:p14="http://schemas.microsoft.com/office/powerpoint/2010/main" val="784541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D830BC99-4488-498C-9E34-78EA6651D5CA}" type="datetimeFigureOut">
              <a:rPr lang="de-DE" smtClean="0"/>
              <a:t>06.10.2021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19D6E63-9A27-4BD1-AB84-9630FE0FABAA}" type="slidenum">
              <a:rPr lang="de-DE" smtClean="0"/>
              <a:t>‹Nr.›</a:t>
            </a:fld>
            <a:endParaRPr lang="de-DE"/>
          </a:p>
        </p:txBody>
      </p:sp>
    </p:spTree>
    <p:extLst>
      <p:ext uri="{BB962C8B-B14F-4D97-AF65-F5344CB8AC3E}">
        <p14:creationId xmlns:p14="http://schemas.microsoft.com/office/powerpoint/2010/main" val="4141114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D830BC99-4488-498C-9E34-78EA6651D5CA}" type="datetimeFigureOut">
              <a:rPr lang="de-DE" smtClean="0"/>
              <a:t>06.10.2021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19D6E63-9A27-4BD1-AB84-9630FE0FABAA}" type="slidenum">
              <a:rPr lang="de-DE" smtClean="0"/>
              <a:t>‹Nr.›</a:t>
            </a:fld>
            <a:endParaRPr lang="de-DE"/>
          </a:p>
        </p:txBody>
      </p:sp>
    </p:spTree>
    <p:extLst>
      <p:ext uri="{BB962C8B-B14F-4D97-AF65-F5344CB8AC3E}">
        <p14:creationId xmlns:p14="http://schemas.microsoft.com/office/powerpoint/2010/main" val="3894554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D830BC99-4488-498C-9E34-78EA6651D5CA}" type="datetimeFigureOut">
              <a:rPr lang="de-DE" smtClean="0"/>
              <a:t>06.10.2021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19D6E63-9A27-4BD1-AB84-9630FE0FABAA}" type="slidenum">
              <a:rPr lang="de-DE" smtClean="0"/>
              <a:t>‹Nr.›</a:t>
            </a:fld>
            <a:endParaRPr lang="de-DE"/>
          </a:p>
        </p:txBody>
      </p:sp>
    </p:spTree>
    <p:extLst>
      <p:ext uri="{BB962C8B-B14F-4D97-AF65-F5344CB8AC3E}">
        <p14:creationId xmlns:p14="http://schemas.microsoft.com/office/powerpoint/2010/main" val="2360436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D830BC99-4488-498C-9E34-78EA6651D5CA}" type="datetimeFigureOut">
              <a:rPr lang="de-DE" smtClean="0"/>
              <a:t>06.10.2021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19D6E63-9A27-4BD1-AB84-9630FE0FABAA}" type="slidenum">
              <a:rPr lang="de-DE" smtClean="0"/>
              <a:t>‹Nr.›</a:t>
            </a:fld>
            <a:endParaRPr lang="de-DE"/>
          </a:p>
        </p:txBody>
      </p:sp>
    </p:spTree>
    <p:extLst>
      <p:ext uri="{BB962C8B-B14F-4D97-AF65-F5344CB8AC3E}">
        <p14:creationId xmlns:p14="http://schemas.microsoft.com/office/powerpoint/2010/main" val="1880610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830BC99-4488-498C-9E34-78EA6651D5CA}" type="datetimeFigureOut">
              <a:rPr lang="de-DE" smtClean="0"/>
              <a:t>06.10.2021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819D6E63-9A27-4BD1-AB84-9630FE0FABAA}" type="slidenum">
              <a:rPr lang="de-DE" smtClean="0"/>
              <a:t>‹Nr.›</a:t>
            </a:fld>
            <a:endParaRPr lang="de-DE"/>
          </a:p>
        </p:txBody>
      </p:sp>
    </p:spTree>
    <p:extLst>
      <p:ext uri="{BB962C8B-B14F-4D97-AF65-F5344CB8AC3E}">
        <p14:creationId xmlns:p14="http://schemas.microsoft.com/office/powerpoint/2010/main" val="30667942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D830BC99-4488-498C-9E34-78EA6651D5CA}" type="datetimeFigureOut">
              <a:rPr lang="de-DE" smtClean="0"/>
              <a:t>06.10.2021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819D6E63-9A27-4BD1-AB84-9630FE0FABAA}" type="slidenum">
              <a:rPr lang="de-DE" smtClean="0"/>
              <a:t>‹Nr.›</a:t>
            </a:fld>
            <a:endParaRPr lang="de-DE"/>
          </a:p>
        </p:txBody>
      </p:sp>
    </p:spTree>
    <p:extLst>
      <p:ext uri="{BB962C8B-B14F-4D97-AF65-F5344CB8AC3E}">
        <p14:creationId xmlns:p14="http://schemas.microsoft.com/office/powerpoint/2010/main" val="3641416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D830BC99-4488-498C-9E34-78EA6651D5CA}" type="datetimeFigureOut">
              <a:rPr lang="de-DE" smtClean="0"/>
              <a:t>06.10.2021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819D6E63-9A27-4BD1-AB84-9630FE0FABAA}" type="slidenum">
              <a:rPr lang="de-DE" smtClean="0"/>
              <a:t>‹Nr.›</a:t>
            </a:fld>
            <a:endParaRPr lang="de-DE"/>
          </a:p>
        </p:txBody>
      </p:sp>
    </p:spTree>
    <p:extLst>
      <p:ext uri="{BB962C8B-B14F-4D97-AF65-F5344CB8AC3E}">
        <p14:creationId xmlns:p14="http://schemas.microsoft.com/office/powerpoint/2010/main" val="3635807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D830BC99-4488-498C-9E34-78EA6651D5CA}" type="datetimeFigureOut">
              <a:rPr lang="de-DE" smtClean="0"/>
              <a:t>06.10.2021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19D6E63-9A27-4BD1-AB84-9630FE0FABAA}" type="slidenum">
              <a:rPr lang="de-DE" smtClean="0"/>
              <a:t>‹Nr.›</a:t>
            </a:fld>
            <a:endParaRPr lang="de-DE"/>
          </a:p>
        </p:txBody>
      </p:sp>
    </p:spTree>
    <p:extLst>
      <p:ext uri="{BB962C8B-B14F-4D97-AF65-F5344CB8AC3E}">
        <p14:creationId xmlns:p14="http://schemas.microsoft.com/office/powerpoint/2010/main" val="598254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D830BC99-4488-498C-9E34-78EA6651D5CA}" type="datetimeFigureOut">
              <a:rPr lang="de-DE" smtClean="0"/>
              <a:t>06.10.2021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19D6E63-9A27-4BD1-AB84-9630FE0FABAA}" type="slidenum">
              <a:rPr lang="de-DE" smtClean="0"/>
              <a:t>‹Nr.›</a:t>
            </a:fld>
            <a:endParaRPr lang="de-DE"/>
          </a:p>
        </p:txBody>
      </p:sp>
    </p:spTree>
    <p:extLst>
      <p:ext uri="{BB962C8B-B14F-4D97-AF65-F5344CB8AC3E}">
        <p14:creationId xmlns:p14="http://schemas.microsoft.com/office/powerpoint/2010/main" val="4237162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30BC99-4488-498C-9E34-78EA6651D5CA}" type="datetimeFigureOut">
              <a:rPr lang="de-DE" smtClean="0"/>
              <a:t>06.10.2021</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9D6E63-9A27-4BD1-AB84-9630FE0FABAA}" type="slidenum">
              <a:rPr lang="de-DE" smtClean="0"/>
              <a:t>‹Nr.›</a:t>
            </a:fld>
            <a:endParaRPr lang="de-DE"/>
          </a:p>
        </p:txBody>
      </p:sp>
    </p:spTree>
    <p:extLst>
      <p:ext uri="{BB962C8B-B14F-4D97-AF65-F5344CB8AC3E}">
        <p14:creationId xmlns:p14="http://schemas.microsoft.com/office/powerpoint/2010/main" val="2007799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jpe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jpe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1196752"/>
            <a:ext cx="7772400" cy="1470025"/>
          </a:xfrm>
        </p:spPr>
        <p:txBody>
          <a:bodyPr/>
          <a:lstStyle/>
          <a:p>
            <a:r>
              <a:rPr lang="de-DE" dirty="0"/>
              <a:t>Ablauf und Phasen des Zellbauprojektes</a:t>
            </a:r>
          </a:p>
        </p:txBody>
      </p:sp>
      <p:sp>
        <p:nvSpPr>
          <p:cNvPr id="3" name="Untertitel 2"/>
          <p:cNvSpPr>
            <a:spLocks noGrp="1"/>
          </p:cNvSpPr>
          <p:nvPr>
            <p:ph type="subTitle" idx="1"/>
          </p:nvPr>
        </p:nvSpPr>
        <p:spPr>
          <a:xfrm>
            <a:off x="1371600" y="2952527"/>
            <a:ext cx="6400800" cy="1752600"/>
          </a:xfrm>
        </p:spPr>
        <p:txBody>
          <a:bodyPr>
            <a:normAutofit fontScale="85000" lnSpcReduction="10000"/>
          </a:bodyPr>
          <a:lstStyle/>
          <a:p>
            <a:r>
              <a:rPr lang="de-DE" dirty="0"/>
              <a:t>Fragestellung: Wie müssen die beteiligten Zellbestandteile gebaut sein und zusammenarbeiten, damit eine Nierenzelle das Protein EPO herstellen kann?</a:t>
            </a:r>
          </a:p>
        </p:txBody>
      </p:sp>
    </p:spTree>
    <p:extLst>
      <p:ext uri="{BB962C8B-B14F-4D97-AF65-F5344CB8AC3E}">
        <p14:creationId xmlns:p14="http://schemas.microsoft.com/office/powerpoint/2010/main" val="30380131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Stammgruppenphase 1</a:t>
            </a:r>
          </a:p>
        </p:txBody>
      </p:sp>
      <p:sp>
        <p:nvSpPr>
          <p:cNvPr id="3" name="Inhaltsplatzhalter 2"/>
          <p:cNvSpPr>
            <a:spLocks noGrp="1"/>
          </p:cNvSpPr>
          <p:nvPr>
            <p:ph idx="1"/>
          </p:nvPr>
        </p:nvSpPr>
        <p:spPr>
          <a:xfrm>
            <a:off x="457200" y="1490722"/>
            <a:ext cx="8229600" cy="4525963"/>
          </a:xfrm>
        </p:spPr>
        <p:txBody>
          <a:bodyPr>
            <a:normAutofit/>
          </a:bodyPr>
          <a:lstStyle/>
          <a:p>
            <a:pPr marL="0" indent="0">
              <a:buNone/>
            </a:pPr>
            <a:r>
              <a:rPr lang="de-DE" dirty="0"/>
              <a:t>Jedes Mitglied stellt für die anderen gut verständlich den Bau und die Funktion des bearbeiteten Zellbestandteils vor. Sie erklären sich auch gegenseitig den Zusammenhang jedes der 6 Zellbestandteile mit der Produktion von Proteinen in der Zelle. Diskutieren Sie offene Fragen, bis alle alles verstanden haben. Wenden Sie sich bei nicht zu klärenden Fragen an Ihre Lehrkraft.</a:t>
            </a:r>
          </a:p>
          <a:p>
            <a:pPr marL="0" indent="0">
              <a:buNone/>
            </a:pPr>
            <a:endParaRPr lang="de-DE" dirty="0"/>
          </a:p>
        </p:txBody>
      </p:sp>
      <p:grpSp>
        <p:nvGrpSpPr>
          <p:cNvPr id="4" name="Gruppieren 3"/>
          <p:cNvGrpSpPr/>
          <p:nvPr/>
        </p:nvGrpSpPr>
        <p:grpSpPr>
          <a:xfrm>
            <a:off x="7521129" y="296714"/>
            <a:ext cx="1165621" cy="1328114"/>
            <a:chOff x="3967946" y="1768502"/>
            <a:chExt cx="4577987" cy="4644796"/>
          </a:xfrm>
        </p:grpSpPr>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73374" y="4653136"/>
              <a:ext cx="901613" cy="1533736"/>
            </a:xfrm>
            <a:prstGeom prst="rect">
              <a:avLst/>
            </a:prstGeom>
          </p:spPr>
        </p:pic>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3124" y="4653136"/>
              <a:ext cx="949883" cy="1760162"/>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94764" y="1768502"/>
              <a:ext cx="1042158" cy="1772816"/>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44208" y="1768502"/>
              <a:ext cx="1042158" cy="1772816"/>
            </a:xfrm>
            <a:prstGeom prst="rect">
              <a:avLst/>
            </a:prstGeom>
          </p:spPr>
        </p:pic>
        <p:pic>
          <p:nvPicPr>
            <p:cNvPr id="9" name="Grafik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19115" y="2391354"/>
              <a:ext cx="1126818" cy="1916832"/>
            </a:xfrm>
            <a:prstGeom prst="rect">
              <a:avLst/>
            </a:prstGeom>
          </p:spPr>
        </p:pic>
        <p:pic>
          <p:nvPicPr>
            <p:cNvPr id="10" name="Grafik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67946" y="3052628"/>
              <a:ext cx="1126818" cy="1916832"/>
            </a:xfrm>
            <a:prstGeom prst="rect">
              <a:avLst/>
            </a:prstGeom>
          </p:spPr>
        </p:pic>
      </p:grpSp>
    </p:spTree>
    <p:extLst>
      <p:ext uri="{BB962C8B-B14F-4D97-AF65-F5344CB8AC3E}">
        <p14:creationId xmlns:p14="http://schemas.microsoft.com/office/powerpoint/2010/main" val="13945918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97768"/>
            <a:ext cx="8229600" cy="1143000"/>
          </a:xfrm>
        </p:spPr>
        <p:txBody>
          <a:bodyPr>
            <a:normAutofit/>
          </a:bodyPr>
          <a:lstStyle/>
          <a:p>
            <a:r>
              <a:rPr lang="de-DE" sz="3200" dirty="0"/>
              <a:t>Stammgruppenphase 2:</a:t>
            </a:r>
            <a:br>
              <a:rPr lang="de-DE" sz="3200" dirty="0"/>
            </a:br>
            <a:r>
              <a:rPr lang="de-DE" sz="3200" dirty="0"/>
              <a:t>Kooperative Planungsphase</a:t>
            </a:r>
          </a:p>
        </p:txBody>
      </p:sp>
      <p:sp>
        <p:nvSpPr>
          <p:cNvPr id="3" name="Inhaltsplatzhalter 2"/>
          <p:cNvSpPr>
            <a:spLocks noGrp="1"/>
          </p:cNvSpPr>
          <p:nvPr>
            <p:ph idx="1"/>
          </p:nvPr>
        </p:nvSpPr>
        <p:spPr>
          <a:xfrm>
            <a:off x="457200" y="1340768"/>
            <a:ext cx="8579296" cy="5400600"/>
          </a:xfrm>
        </p:spPr>
        <p:txBody>
          <a:bodyPr>
            <a:normAutofit fontScale="70000" lnSpcReduction="20000"/>
          </a:bodyPr>
          <a:lstStyle/>
          <a:p>
            <a:pPr lvl="0"/>
            <a:r>
              <a:rPr lang="de-DE" dirty="0"/>
              <a:t>Sie einigen sich, wie Ihre Zelle aussehen soll, die Sie bauen möchten. Achten Sie dabei auf korrekte Größenverhältnisse der Bestandteile. </a:t>
            </a:r>
          </a:p>
          <a:p>
            <a:pPr marL="0" lvl="0" indent="0">
              <a:buNone/>
            </a:pPr>
            <a:r>
              <a:rPr lang="de-DE" dirty="0"/>
              <a:t>     Sie können auch eine Planungsskizze machen.</a:t>
            </a:r>
          </a:p>
          <a:p>
            <a:r>
              <a:rPr lang="de-DE" dirty="0"/>
              <a:t>Formulieren Sie alle anstehenden Aufgaben (Tasks), die erledigt werden müssen, bis die Zelle fertig ist.</a:t>
            </a:r>
          </a:p>
          <a:p>
            <a:r>
              <a:rPr lang="de-DE" dirty="0"/>
              <a:t>Formulieren Sie für jede Aufgabe eine Definition </a:t>
            </a:r>
            <a:r>
              <a:rPr lang="de-DE" dirty="0" err="1"/>
              <a:t>of</a:t>
            </a:r>
            <a:r>
              <a:rPr lang="de-DE" dirty="0"/>
              <a:t> </a:t>
            </a:r>
            <a:r>
              <a:rPr lang="de-DE" dirty="0" err="1"/>
              <a:t>Done</a:t>
            </a:r>
            <a:r>
              <a:rPr lang="de-DE" dirty="0"/>
              <a:t> und schätzen Sie mit </a:t>
            </a:r>
            <a:r>
              <a:rPr lang="de-DE" dirty="0" err="1"/>
              <a:t>Planning</a:t>
            </a:r>
            <a:r>
              <a:rPr lang="de-DE" dirty="0"/>
              <a:t> Poker den Zeitbedarf ein.</a:t>
            </a:r>
          </a:p>
          <a:p>
            <a:r>
              <a:rPr lang="de-DE" dirty="0"/>
              <a:t>Erstellen Sie ein Taskboard (entweder analog auf einem Plakat oder </a:t>
            </a:r>
            <a:r>
              <a:rPr lang="de-DE" dirty="0" smtClean="0"/>
              <a:t>digital, z. B. </a:t>
            </a:r>
            <a:r>
              <a:rPr lang="de-DE" dirty="0"/>
              <a:t>mit </a:t>
            </a:r>
            <a:r>
              <a:rPr lang="de-DE" dirty="0" err="1"/>
              <a:t>Trello</a:t>
            </a:r>
            <a:r>
              <a:rPr lang="de-DE" dirty="0"/>
              <a:t>), aus dem Ihre Tasks mit allen Angaben (Verantwortliche, Zeitpunkt der Fertigstellung etc.) hervorgehen</a:t>
            </a:r>
          </a:p>
          <a:p>
            <a:endParaRPr lang="de-DE" dirty="0"/>
          </a:p>
          <a:p>
            <a:endParaRPr lang="de-DE" dirty="0"/>
          </a:p>
          <a:p>
            <a:endParaRPr lang="de-DE" dirty="0"/>
          </a:p>
          <a:p>
            <a:endParaRPr lang="de-DE" dirty="0"/>
          </a:p>
          <a:p>
            <a:pPr marL="0" indent="0">
              <a:buNone/>
            </a:pPr>
            <a:endParaRPr lang="de-DE" dirty="0"/>
          </a:p>
          <a:p>
            <a:endParaRPr lang="de-DE" dirty="0"/>
          </a:p>
          <a:p>
            <a:r>
              <a:rPr lang="de-DE" dirty="0"/>
              <a:t>sowie einen Projektbalkenplan zur Zeitplanung in Excel (Informatik).</a:t>
            </a:r>
          </a:p>
        </p:txBody>
      </p:sp>
      <p:grpSp>
        <p:nvGrpSpPr>
          <p:cNvPr id="24" name="Gruppieren 23"/>
          <p:cNvGrpSpPr/>
          <p:nvPr/>
        </p:nvGrpSpPr>
        <p:grpSpPr>
          <a:xfrm>
            <a:off x="7596336" y="188460"/>
            <a:ext cx="946398" cy="1148156"/>
            <a:chOff x="3967946" y="1768502"/>
            <a:chExt cx="4577987" cy="4644796"/>
          </a:xfrm>
        </p:grpSpPr>
        <p:pic>
          <p:nvPicPr>
            <p:cNvPr id="25" name="Grafik 2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73374" y="4653136"/>
              <a:ext cx="901613" cy="1533736"/>
            </a:xfrm>
            <a:prstGeom prst="rect">
              <a:avLst/>
            </a:prstGeom>
          </p:spPr>
        </p:pic>
        <p:pic>
          <p:nvPicPr>
            <p:cNvPr id="26" name="Grafik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3124" y="4653136"/>
              <a:ext cx="949883" cy="1760162"/>
            </a:xfrm>
            <a:prstGeom prst="rect">
              <a:avLst/>
            </a:prstGeom>
          </p:spPr>
        </p:pic>
        <p:pic>
          <p:nvPicPr>
            <p:cNvPr id="27" name="Grafik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94764" y="1768502"/>
              <a:ext cx="1042158" cy="1772816"/>
            </a:xfrm>
            <a:prstGeom prst="rect">
              <a:avLst/>
            </a:prstGeom>
          </p:spPr>
        </p:pic>
        <p:pic>
          <p:nvPicPr>
            <p:cNvPr id="28" name="Grafik 2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44208" y="1768502"/>
              <a:ext cx="1042158" cy="1772816"/>
            </a:xfrm>
            <a:prstGeom prst="rect">
              <a:avLst/>
            </a:prstGeom>
          </p:spPr>
        </p:pic>
        <p:pic>
          <p:nvPicPr>
            <p:cNvPr id="29" name="Grafik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19115" y="2391354"/>
              <a:ext cx="1126818" cy="1916832"/>
            </a:xfrm>
            <a:prstGeom prst="rect">
              <a:avLst/>
            </a:prstGeom>
          </p:spPr>
        </p:pic>
        <p:pic>
          <p:nvPicPr>
            <p:cNvPr id="30" name="Grafik 2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67946" y="3052628"/>
              <a:ext cx="1126818" cy="1916832"/>
            </a:xfrm>
            <a:prstGeom prst="rect">
              <a:avLst/>
            </a:prstGeom>
          </p:spPr>
        </p:pic>
      </p:grpSp>
      <p:graphicFrame>
        <p:nvGraphicFramePr>
          <p:cNvPr id="5" name="Tabelle 4"/>
          <p:cNvGraphicFramePr>
            <a:graphicFrameLocks noGrp="1"/>
          </p:cNvGraphicFramePr>
          <p:nvPr>
            <p:extLst>
              <p:ext uri="{D42A27DB-BD31-4B8C-83A1-F6EECF244321}">
                <p14:modId xmlns:p14="http://schemas.microsoft.com/office/powerpoint/2010/main" val="3542932460"/>
              </p:ext>
            </p:extLst>
          </p:nvPr>
        </p:nvGraphicFramePr>
        <p:xfrm>
          <a:off x="899592" y="4365104"/>
          <a:ext cx="7787208" cy="1872208"/>
        </p:xfrm>
        <a:graphic>
          <a:graphicData uri="http://schemas.openxmlformats.org/drawingml/2006/table">
            <a:tbl>
              <a:tblPr firstRow="1" bandRow="1">
                <a:tableStyleId>{5C22544A-7EE6-4342-B048-85BDC9FD1C3A}</a:tableStyleId>
              </a:tblPr>
              <a:tblGrid>
                <a:gridCol w="2595736">
                  <a:extLst>
                    <a:ext uri="{9D8B030D-6E8A-4147-A177-3AD203B41FA5}">
                      <a16:colId xmlns:a16="http://schemas.microsoft.com/office/drawing/2014/main" val="4190181017"/>
                    </a:ext>
                  </a:extLst>
                </a:gridCol>
                <a:gridCol w="2595736">
                  <a:extLst>
                    <a:ext uri="{9D8B030D-6E8A-4147-A177-3AD203B41FA5}">
                      <a16:colId xmlns:a16="http://schemas.microsoft.com/office/drawing/2014/main" val="650712470"/>
                    </a:ext>
                  </a:extLst>
                </a:gridCol>
                <a:gridCol w="2595736">
                  <a:extLst>
                    <a:ext uri="{9D8B030D-6E8A-4147-A177-3AD203B41FA5}">
                      <a16:colId xmlns:a16="http://schemas.microsoft.com/office/drawing/2014/main" val="3786287666"/>
                    </a:ext>
                  </a:extLst>
                </a:gridCol>
              </a:tblGrid>
              <a:tr h="127640">
                <a:tc>
                  <a:txBody>
                    <a:bodyPr/>
                    <a:lstStyle/>
                    <a:p>
                      <a:r>
                        <a:rPr lang="en-US" sz="1300" dirty="0" smtClean="0"/>
                        <a:t>Dinge, die </a:t>
                      </a:r>
                      <a:r>
                        <a:rPr lang="en-US" sz="1300" dirty="0" err="1" smtClean="0"/>
                        <a:t>erledigt</a:t>
                      </a:r>
                      <a:r>
                        <a:rPr lang="en-US" sz="1300" dirty="0" smtClean="0"/>
                        <a:t> </a:t>
                      </a:r>
                      <a:r>
                        <a:rPr lang="en-US" sz="1300" dirty="0" err="1" smtClean="0"/>
                        <a:t>werden</a:t>
                      </a:r>
                      <a:r>
                        <a:rPr lang="en-US" sz="1300" dirty="0" smtClean="0"/>
                        <a:t> </a:t>
                      </a:r>
                      <a:r>
                        <a:rPr lang="en-US" sz="1300" dirty="0" err="1" smtClean="0"/>
                        <a:t>müssen</a:t>
                      </a:r>
                      <a:r>
                        <a:rPr lang="en-US" sz="1300" dirty="0" smtClean="0"/>
                        <a:t> – </a:t>
                      </a:r>
                      <a:r>
                        <a:rPr lang="en-US" sz="1300" dirty="0" err="1" smtClean="0"/>
                        <a:t>insgesamt</a:t>
                      </a:r>
                      <a:r>
                        <a:rPr lang="en-US" sz="1300" dirty="0" smtClean="0"/>
                        <a:t> </a:t>
                      </a:r>
                      <a:r>
                        <a:rPr lang="en-US" sz="1300" dirty="0" err="1" smtClean="0"/>
                        <a:t>anstehende</a:t>
                      </a:r>
                      <a:r>
                        <a:rPr lang="en-US" sz="1300" dirty="0" smtClean="0"/>
                        <a:t> </a:t>
                      </a:r>
                      <a:r>
                        <a:rPr lang="en-US" sz="1300" dirty="0" err="1" smtClean="0"/>
                        <a:t>Aufgaben</a:t>
                      </a:r>
                      <a:endParaRPr lang="de-DE" sz="1300" dirty="0"/>
                    </a:p>
                  </a:txBody>
                  <a:tcPr/>
                </a:tc>
                <a:tc>
                  <a:txBody>
                    <a:bodyPr/>
                    <a:lstStyle/>
                    <a:p>
                      <a:r>
                        <a:rPr lang="en-US" sz="1300" dirty="0" smtClean="0"/>
                        <a:t>In </a:t>
                      </a:r>
                      <a:r>
                        <a:rPr lang="en-US" sz="1300" dirty="0" err="1" smtClean="0"/>
                        <a:t>Bearbeitung</a:t>
                      </a:r>
                      <a:endParaRPr lang="de-DE" sz="1300" dirty="0"/>
                    </a:p>
                  </a:txBody>
                  <a:tcPr/>
                </a:tc>
                <a:tc>
                  <a:txBody>
                    <a:bodyPr/>
                    <a:lstStyle/>
                    <a:p>
                      <a:r>
                        <a:rPr lang="en-US" sz="1300" b="1" kern="1200" dirty="0" err="1" smtClean="0">
                          <a:solidFill>
                            <a:schemeClr val="lt1"/>
                          </a:solidFill>
                          <a:latin typeface="+mn-lt"/>
                          <a:ea typeface="+mn-ea"/>
                          <a:cs typeface="+mn-cs"/>
                        </a:rPr>
                        <a:t>Erledigt</a:t>
                      </a:r>
                      <a:endParaRPr lang="de-DE" sz="1300" b="1" kern="1200" dirty="0">
                        <a:solidFill>
                          <a:schemeClr val="lt1"/>
                        </a:solidFill>
                        <a:latin typeface="+mn-lt"/>
                        <a:ea typeface="+mn-ea"/>
                        <a:cs typeface="+mn-cs"/>
                      </a:endParaRPr>
                    </a:p>
                  </a:txBody>
                  <a:tcPr/>
                </a:tc>
                <a:extLst>
                  <a:ext uri="{0D108BD9-81ED-4DB2-BD59-A6C34878D82A}">
                    <a16:rowId xmlns:a16="http://schemas.microsoft.com/office/drawing/2014/main" val="2705717949"/>
                  </a:ext>
                </a:extLst>
              </a:tr>
              <a:tr h="320966">
                <a:tc>
                  <a:txBody>
                    <a:bodyPr/>
                    <a:lstStyle/>
                    <a:p>
                      <a:r>
                        <a:rPr lang="en-US" sz="1300" dirty="0" err="1" smtClean="0"/>
                        <a:t>Styroporkugeln</a:t>
                      </a:r>
                      <a:r>
                        <a:rPr lang="en-US" sz="1300" dirty="0" smtClean="0"/>
                        <a:t> </a:t>
                      </a:r>
                      <a:r>
                        <a:rPr lang="en-US" sz="1300" dirty="0" err="1" smtClean="0"/>
                        <a:t>besorgen</a:t>
                      </a:r>
                      <a:r>
                        <a:rPr lang="en-US" sz="1300" dirty="0" smtClean="0"/>
                        <a:t>: Susanne</a:t>
                      </a:r>
                      <a:endParaRPr lang="de-DE" sz="1300" dirty="0"/>
                    </a:p>
                  </a:txBody>
                  <a:tcPr/>
                </a:tc>
                <a:tc rowSpan="4">
                  <a:txBody>
                    <a:bodyPr/>
                    <a:lstStyle/>
                    <a:p>
                      <a:r>
                        <a:rPr lang="en-US" sz="1300" dirty="0" err="1" smtClean="0"/>
                        <a:t>Endoplasmatisches</a:t>
                      </a:r>
                      <a:r>
                        <a:rPr lang="en-US" sz="1300" dirty="0" smtClean="0"/>
                        <a:t> </a:t>
                      </a:r>
                      <a:r>
                        <a:rPr lang="en-US" sz="1300" dirty="0" err="1" smtClean="0"/>
                        <a:t>Relikulum</a:t>
                      </a:r>
                      <a:r>
                        <a:rPr lang="en-US" sz="1300" dirty="0" smtClean="0"/>
                        <a:t> </a:t>
                      </a:r>
                      <a:r>
                        <a:rPr lang="en-US" sz="1300" dirty="0" err="1" smtClean="0"/>
                        <a:t>aus</a:t>
                      </a:r>
                      <a:r>
                        <a:rPr lang="en-US" sz="1300" dirty="0" smtClean="0"/>
                        <a:t> </a:t>
                      </a:r>
                      <a:r>
                        <a:rPr lang="en-US" sz="1300" dirty="0" err="1" smtClean="0"/>
                        <a:t>Knet</a:t>
                      </a:r>
                      <a:r>
                        <a:rPr lang="en-US" sz="1300" dirty="0" smtClean="0"/>
                        <a:t> </a:t>
                      </a:r>
                      <a:r>
                        <a:rPr lang="en-US" sz="1300" dirty="0" err="1" smtClean="0"/>
                        <a:t>bauen</a:t>
                      </a:r>
                      <a:r>
                        <a:rPr lang="en-US" sz="1300" dirty="0" smtClean="0"/>
                        <a:t> und an die </a:t>
                      </a:r>
                      <a:r>
                        <a:rPr lang="en-US" sz="1300" dirty="0" err="1" smtClean="0"/>
                        <a:t>Kernmembran</a:t>
                      </a:r>
                      <a:r>
                        <a:rPr lang="en-US" sz="1300" dirty="0" smtClean="0"/>
                        <a:t> </a:t>
                      </a:r>
                      <a:r>
                        <a:rPr lang="en-US" sz="1300" dirty="0" err="1" smtClean="0"/>
                        <a:t>anheften</a:t>
                      </a:r>
                      <a:r>
                        <a:rPr lang="en-US" sz="1300" dirty="0" smtClean="0"/>
                        <a:t>: Paul und Jonas</a:t>
                      </a:r>
                      <a:endParaRPr lang="de-DE" sz="1300" dirty="0"/>
                    </a:p>
                  </a:txBody>
                  <a:tcPr/>
                </a:tc>
                <a:tc rowSpan="4">
                  <a:txBody>
                    <a:bodyPr/>
                    <a:lstStyle/>
                    <a:p>
                      <a:r>
                        <a:rPr lang="en-US" sz="1300" kern="1200" dirty="0" err="1" smtClean="0">
                          <a:solidFill>
                            <a:schemeClr val="dk1"/>
                          </a:solidFill>
                          <a:latin typeface="+mn-lt"/>
                          <a:ea typeface="+mn-ea"/>
                          <a:cs typeface="+mn-cs"/>
                        </a:rPr>
                        <a:t>Cytoplasma</a:t>
                      </a:r>
                      <a:r>
                        <a:rPr lang="en-US" sz="1300" kern="1200" dirty="0" smtClean="0">
                          <a:solidFill>
                            <a:schemeClr val="dk1"/>
                          </a:solidFill>
                          <a:latin typeface="+mn-lt"/>
                          <a:ea typeface="+mn-ea"/>
                          <a:cs typeface="+mn-cs"/>
                        </a:rPr>
                        <a:t>: </a:t>
                      </a:r>
                      <a:r>
                        <a:rPr lang="en-US" sz="1300" kern="1200" dirty="0" err="1" smtClean="0">
                          <a:solidFill>
                            <a:schemeClr val="dk1"/>
                          </a:solidFill>
                          <a:latin typeface="+mn-lt"/>
                          <a:ea typeface="+mn-ea"/>
                          <a:cs typeface="+mn-cs"/>
                        </a:rPr>
                        <a:t>Zellkarton</a:t>
                      </a:r>
                      <a:r>
                        <a:rPr lang="en-US" sz="1300" kern="1200" dirty="0" smtClean="0">
                          <a:solidFill>
                            <a:schemeClr val="dk1"/>
                          </a:solidFill>
                          <a:latin typeface="+mn-lt"/>
                          <a:ea typeface="+mn-ea"/>
                          <a:cs typeface="+mn-cs"/>
                        </a:rPr>
                        <a:t> </a:t>
                      </a:r>
                      <a:r>
                        <a:rPr lang="en-US" sz="1300" kern="1200" dirty="0" err="1" smtClean="0">
                          <a:solidFill>
                            <a:schemeClr val="dk1"/>
                          </a:solidFill>
                          <a:latin typeface="+mn-lt"/>
                          <a:ea typeface="+mn-ea"/>
                          <a:cs typeface="+mn-cs"/>
                        </a:rPr>
                        <a:t>mit</a:t>
                      </a:r>
                      <a:r>
                        <a:rPr lang="en-US" sz="1300" kern="1200" dirty="0" smtClean="0">
                          <a:solidFill>
                            <a:schemeClr val="dk1"/>
                          </a:solidFill>
                          <a:latin typeface="+mn-lt"/>
                          <a:ea typeface="+mn-ea"/>
                          <a:cs typeface="+mn-cs"/>
                        </a:rPr>
                        <a:t> </a:t>
                      </a:r>
                      <a:r>
                        <a:rPr lang="en-US" sz="1300" kern="1200" dirty="0" err="1" smtClean="0">
                          <a:solidFill>
                            <a:schemeClr val="dk1"/>
                          </a:solidFill>
                          <a:latin typeface="+mn-lt"/>
                          <a:ea typeface="+mn-ea"/>
                          <a:cs typeface="+mn-cs"/>
                        </a:rPr>
                        <a:t>großer</a:t>
                      </a:r>
                      <a:r>
                        <a:rPr lang="en-US" sz="1300" kern="1200" dirty="0" smtClean="0">
                          <a:solidFill>
                            <a:schemeClr val="dk1"/>
                          </a:solidFill>
                          <a:latin typeface="+mn-lt"/>
                          <a:ea typeface="+mn-ea"/>
                          <a:cs typeface="+mn-cs"/>
                        </a:rPr>
                        <a:t> </a:t>
                      </a:r>
                      <a:r>
                        <a:rPr lang="en-US" sz="1300" kern="1200" dirty="0" err="1" smtClean="0">
                          <a:solidFill>
                            <a:schemeClr val="dk1"/>
                          </a:solidFill>
                          <a:latin typeface="+mn-lt"/>
                          <a:ea typeface="+mn-ea"/>
                          <a:cs typeface="+mn-cs"/>
                        </a:rPr>
                        <a:t>Plastikfolie</a:t>
                      </a:r>
                      <a:r>
                        <a:rPr lang="en-US" sz="1300" kern="1200" dirty="0" smtClean="0">
                          <a:solidFill>
                            <a:schemeClr val="dk1"/>
                          </a:solidFill>
                          <a:latin typeface="+mn-lt"/>
                          <a:ea typeface="+mn-ea"/>
                          <a:cs typeface="+mn-cs"/>
                        </a:rPr>
                        <a:t> </a:t>
                      </a:r>
                      <a:r>
                        <a:rPr lang="en-US" sz="1300" kern="1200" dirty="0" err="1" smtClean="0">
                          <a:solidFill>
                            <a:schemeClr val="dk1"/>
                          </a:solidFill>
                          <a:latin typeface="+mn-lt"/>
                          <a:ea typeface="+mn-ea"/>
                          <a:cs typeface="+mn-cs"/>
                        </a:rPr>
                        <a:t>auskleiden</a:t>
                      </a:r>
                      <a:r>
                        <a:rPr lang="en-US" sz="1300" kern="1200" dirty="0" smtClean="0">
                          <a:solidFill>
                            <a:schemeClr val="dk1"/>
                          </a:solidFill>
                          <a:latin typeface="+mn-lt"/>
                          <a:ea typeface="+mn-ea"/>
                          <a:cs typeface="+mn-cs"/>
                        </a:rPr>
                        <a:t>, </a:t>
                      </a:r>
                      <a:r>
                        <a:rPr lang="en-US" sz="1300" kern="1200" dirty="0" err="1" smtClean="0">
                          <a:solidFill>
                            <a:schemeClr val="dk1"/>
                          </a:solidFill>
                          <a:latin typeface="+mn-lt"/>
                          <a:ea typeface="+mn-ea"/>
                          <a:cs typeface="+mn-cs"/>
                        </a:rPr>
                        <a:t>bunte</a:t>
                      </a:r>
                      <a:r>
                        <a:rPr lang="en-US" sz="1300" kern="1200" dirty="0" smtClean="0">
                          <a:solidFill>
                            <a:schemeClr val="dk1"/>
                          </a:solidFill>
                          <a:latin typeface="+mn-lt"/>
                          <a:ea typeface="+mn-ea"/>
                          <a:cs typeface="+mn-cs"/>
                        </a:rPr>
                        <a:t> </a:t>
                      </a:r>
                      <a:r>
                        <a:rPr lang="en-US" sz="1300" kern="1200" dirty="0" err="1" smtClean="0">
                          <a:solidFill>
                            <a:schemeClr val="dk1"/>
                          </a:solidFill>
                          <a:latin typeface="+mn-lt"/>
                          <a:ea typeface="+mn-ea"/>
                          <a:cs typeface="+mn-cs"/>
                        </a:rPr>
                        <a:t>Plastikteilchen</a:t>
                      </a:r>
                      <a:r>
                        <a:rPr lang="en-US" sz="1300" kern="1200" dirty="0" smtClean="0">
                          <a:solidFill>
                            <a:schemeClr val="dk1"/>
                          </a:solidFill>
                          <a:latin typeface="+mn-lt"/>
                          <a:ea typeface="+mn-ea"/>
                          <a:cs typeface="+mn-cs"/>
                        </a:rPr>
                        <a:t> </a:t>
                      </a:r>
                      <a:r>
                        <a:rPr lang="en-US" sz="1300" kern="1200" dirty="0" err="1" smtClean="0">
                          <a:solidFill>
                            <a:schemeClr val="dk1"/>
                          </a:solidFill>
                          <a:latin typeface="+mn-lt"/>
                          <a:ea typeface="+mn-ea"/>
                          <a:cs typeface="+mn-cs"/>
                        </a:rPr>
                        <a:t>als</a:t>
                      </a:r>
                      <a:r>
                        <a:rPr lang="en-US" sz="1300" kern="1200" dirty="0" smtClean="0">
                          <a:solidFill>
                            <a:schemeClr val="dk1"/>
                          </a:solidFill>
                          <a:latin typeface="+mn-lt"/>
                          <a:ea typeface="+mn-ea"/>
                          <a:cs typeface="+mn-cs"/>
                        </a:rPr>
                        <a:t> </a:t>
                      </a:r>
                      <a:r>
                        <a:rPr lang="en-US" sz="1300" kern="1200" dirty="0" err="1" smtClean="0">
                          <a:solidFill>
                            <a:schemeClr val="dk1"/>
                          </a:solidFill>
                          <a:latin typeface="+mn-lt"/>
                          <a:ea typeface="+mn-ea"/>
                          <a:cs typeface="+mn-cs"/>
                        </a:rPr>
                        <a:t>gelöste</a:t>
                      </a:r>
                      <a:r>
                        <a:rPr lang="en-US" sz="1300" kern="1200" dirty="0" smtClean="0">
                          <a:solidFill>
                            <a:schemeClr val="dk1"/>
                          </a:solidFill>
                          <a:latin typeface="+mn-lt"/>
                          <a:ea typeface="+mn-ea"/>
                          <a:cs typeface="+mn-cs"/>
                        </a:rPr>
                        <a:t> </a:t>
                      </a:r>
                      <a:r>
                        <a:rPr lang="en-US" sz="1300" kern="1200" dirty="0" err="1" smtClean="0">
                          <a:solidFill>
                            <a:schemeClr val="dk1"/>
                          </a:solidFill>
                          <a:latin typeface="+mn-lt"/>
                          <a:ea typeface="+mn-ea"/>
                          <a:cs typeface="+mn-cs"/>
                        </a:rPr>
                        <a:t>Substanzen</a:t>
                      </a:r>
                      <a:r>
                        <a:rPr lang="en-US" sz="1300" kern="1200" dirty="0" smtClean="0">
                          <a:solidFill>
                            <a:schemeClr val="dk1"/>
                          </a:solidFill>
                          <a:latin typeface="+mn-lt"/>
                          <a:ea typeface="+mn-ea"/>
                          <a:cs typeface="+mn-cs"/>
                        </a:rPr>
                        <a:t> </a:t>
                      </a:r>
                      <a:r>
                        <a:rPr lang="en-US" sz="1300" kern="1200" dirty="0" err="1" smtClean="0">
                          <a:solidFill>
                            <a:schemeClr val="dk1"/>
                          </a:solidFill>
                          <a:latin typeface="+mn-lt"/>
                          <a:ea typeface="+mn-ea"/>
                          <a:cs typeface="+mn-cs"/>
                        </a:rPr>
                        <a:t>aufkleben</a:t>
                      </a:r>
                      <a:endParaRPr lang="de-DE" sz="1300" kern="1200" dirty="0">
                        <a:solidFill>
                          <a:schemeClr val="dk1"/>
                        </a:solidFill>
                        <a:latin typeface="+mn-lt"/>
                        <a:ea typeface="+mn-ea"/>
                        <a:cs typeface="+mn-cs"/>
                      </a:endParaRPr>
                    </a:p>
                  </a:txBody>
                  <a:tcPr/>
                </a:tc>
                <a:extLst>
                  <a:ext uri="{0D108BD9-81ED-4DB2-BD59-A6C34878D82A}">
                    <a16:rowId xmlns:a16="http://schemas.microsoft.com/office/drawing/2014/main" val="2711344102"/>
                  </a:ext>
                </a:extLst>
              </a:tr>
              <a:tr h="239395">
                <a:tc>
                  <a:txBody>
                    <a:bodyPr/>
                    <a:lstStyle/>
                    <a:p>
                      <a:r>
                        <a:rPr lang="en-US" sz="1300" dirty="0" err="1" smtClean="0"/>
                        <a:t>Draht</a:t>
                      </a:r>
                      <a:r>
                        <a:rPr lang="en-US" sz="1300" dirty="0" smtClean="0"/>
                        <a:t> und </a:t>
                      </a:r>
                      <a:r>
                        <a:rPr lang="en-US" sz="1300" dirty="0" err="1" smtClean="0"/>
                        <a:t>bunte</a:t>
                      </a:r>
                      <a:r>
                        <a:rPr lang="en-US" sz="1300" dirty="0" smtClean="0"/>
                        <a:t> </a:t>
                      </a:r>
                      <a:r>
                        <a:rPr lang="en-US" sz="1300" dirty="0" err="1" smtClean="0"/>
                        <a:t>Perlen</a:t>
                      </a:r>
                      <a:r>
                        <a:rPr lang="en-US" sz="1300" baseline="0" dirty="0" smtClean="0"/>
                        <a:t> </a:t>
                      </a:r>
                      <a:r>
                        <a:rPr lang="en-US" sz="1300" baseline="0" dirty="0" err="1" smtClean="0"/>
                        <a:t>besorgen</a:t>
                      </a:r>
                      <a:endParaRPr lang="de-DE" sz="1300" dirty="0"/>
                    </a:p>
                  </a:txBody>
                  <a:tcPr/>
                </a:tc>
                <a:tc vMerge="1">
                  <a:txBody>
                    <a:bodyPr/>
                    <a:lstStyle/>
                    <a:p>
                      <a:endParaRPr lang="de-DE"/>
                    </a:p>
                  </a:txBody>
                  <a:tcPr/>
                </a:tc>
                <a:tc vMerge="1">
                  <a:txBody>
                    <a:bodyPr/>
                    <a:lstStyle/>
                    <a:p>
                      <a:endParaRPr lang="de-DE"/>
                    </a:p>
                  </a:txBody>
                  <a:tcPr/>
                </a:tc>
                <a:extLst>
                  <a:ext uri="{0D108BD9-81ED-4DB2-BD59-A6C34878D82A}">
                    <a16:rowId xmlns:a16="http://schemas.microsoft.com/office/drawing/2014/main" val="4159593506"/>
                  </a:ext>
                </a:extLst>
              </a:tr>
              <a:tr h="416134">
                <a:tc>
                  <a:txBody>
                    <a:bodyPr/>
                    <a:lstStyle/>
                    <a:p>
                      <a:r>
                        <a:rPr lang="en-US" sz="1300" dirty="0" err="1" smtClean="0"/>
                        <a:t>Kernmembran</a:t>
                      </a:r>
                      <a:r>
                        <a:rPr lang="en-US" sz="1300" dirty="0" smtClean="0"/>
                        <a:t> auf </a:t>
                      </a:r>
                      <a:r>
                        <a:rPr lang="en-US" sz="1300" dirty="0" err="1" smtClean="0"/>
                        <a:t>Styroporkugel</a:t>
                      </a:r>
                      <a:r>
                        <a:rPr lang="en-US" sz="1300" dirty="0" smtClean="0"/>
                        <a:t> </a:t>
                      </a:r>
                      <a:r>
                        <a:rPr lang="en-US" sz="1300" dirty="0" err="1" smtClean="0"/>
                        <a:t>malen</a:t>
                      </a:r>
                      <a:endParaRPr lang="de-DE" sz="1300" dirty="0"/>
                    </a:p>
                  </a:txBody>
                  <a:tcPr/>
                </a:tc>
                <a:tc vMerge="1">
                  <a:txBody>
                    <a:bodyPr/>
                    <a:lstStyle/>
                    <a:p>
                      <a:endParaRPr lang="de-DE"/>
                    </a:p>
                  </a:txBody>
                  <a:tcPr/>
                </a:tc>
                <a:tc vMerge="1">
                  <a:txBody>
                    <a:bodyPr/>
                    <a:lstStyle/>
                    <a:p>
                      <a:endParaRPr lang="de-DE"/>
                    </a:p>
                  </a:txBody>
                  <a:tcPr/>
                </a:tc>
                <a:extLst>
                  <a:ext uri="{0D108BD9-81ED-4DB2-BD59-A6C34878D82A}">
                    <a16:rowId xmlns:a16="http://schemas.microsoft.com/office/drawing/2014/main" val="3991481650"/>
                  </a:ext>
                </a:extLst>
              </a:tr>
              <a:tr h="286322">
                <a:tc>
                  <a:txBody>
                    <a:bodyPr/>
                    <a:lstStyle/>
                    <a:p>
                      <a:r>
                        <a:rPr lang="en-US" sz="1100" dirty="0" smtClean="0"/>
                        <a:t>Gen/DNA </a:t>
                      </a:r>
                      <a:r>
                        <a:rPr lang="en-US" sz="1100" dirty="0" err="1" smtClean="0"/>
                        <a:t>bauen</a:t>
                      </a:r>
                      <a:endParaRPr lang="de-DE" sz="1100" dirty="0"/>
                    </a:p>
                  </a:txBody>
                  <a:tcPr/>
                </a:tc>
                <a:tc vMerge="1">
                  <a:txBody>
                    <a:bodyPr/>
                    <a:lstStyle/>
                    <a:p>
                      <a:endParaRPr lang="de-DE" dirty="0"/>
                    </a:p>
                  </a:txBody>
                  <a:tcPr/>
                </a:tc>
                <a:tc vMerge="1">
                  <a:txBody>
                    <a:bodyPr/>
                    <a:lstStyle/>
                    <a:p>
                      <a:endParaRPr lang="de-DE" sz="1300" kern="1200" dirty="0">
                        <a:solidFill>
                          <a:schemeClr val="dk1"/>
                        </a:solidFill>
                        <a:latin typeface="+mn-lt"/>
                        <a:ea typeface="+mn-ea"/>
                        <a:cs typeface="+mn-cs"/>
                      </a:endParaRPr>
                    </a:p>
                  </a:txBody>
                  <a:tcPr/>
                </a:tc>
                <a:extLst>
                  <a:ext uri="{0D108BD9-81ED-4DB2-BD59-A6C34878D82A}">
                    <a16:rowId xmlns:a16="http://schemas.microsoft.com/office/drawing/2014/main" val="2799360863"/>
                  </a:ext>
                </a:extLst>
              </a:tr>
            </a:tbl>
          </a:graphicData>
        </a:graphic>
      </p:graphicFrame>
    </p:spTree>
    <p:extLst>
      <p:ext uri="{BB962C8B-B14F-4D97-AF65-F5344CB8AC3E}">
        <p14:creationId xmlns:p14="http://schemas.microsoft.com/office/powerpoint/2010/main" val="3708350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11560" y="2132856"/>
            <a:ext cx="8229600" cy="1143000"/>
          </a:xfrm>
        </p:spPr>
        <p:txBody>
          <a:bodyPr/>
          <a:lstStyle/>
          <a:p>
            <a:r>
              <a:rPr lang="de-DE" dirty="0"/>
              <a:t>Zellbau in den Stammgruppen</a:t>
            </a:r>
          </a:p>
        </p:txBody>
      </p:sp>
      <p:grpSp>
        <p:nvGrpSpPr>
          <p:cNvPr id="4" name="Gruppieren 3"/>
          <p:cNvGrpSpPr/>
          <p:nvPr/>
        </p:nvGrpSpPr>
        <p:grpSpPr>
          <a:xfrm>
            <a:off x="3779912" y="3789040"/>
            <a:ext cx="2088232" cy="2088232"/>
            <a:chOff x="3967946" y="1768502"/>
            <a:chExt cx="4577987" cy="4644796"/>
          </a:xfrm>
        </p:grpSpPr>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73374" y="4653136"/>
              <a:ext cx="901613" cy="1533736"/>
            </a:xfrm>
            <a:prstGeom prst="rect">
              <a:avLst/>
            </a:prstGeom>
          </p:spPr>
        </p:pic>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3124" y="4653136"/>
              <a:ext cx="949883" cy="1760162"/>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94764" y="1768502"/>
              <a:ext cx="1042158" cy="1772816"/>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44208" y="1768502"/>
              <a:ext cx="1042158" cy="1772816"/>
            </a:xfrm>
            <a:prstGeom prst="rect">
              <a:avLst/>
            </a:prstGeom>
          </p:spPr>
        </p:pic>
        <p:pic>
          <p:nvPicPr>
            <p:cNvPr id="9" name="Grafik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19115" y="2391354"/>
              <a:ext cx="1126818" cy="1916832"/>
            </a:xfrm>
            <a:prstGeom prst="rect">
              <a:avLst/>
            </a:prstGeom>
          </p:spPr>
        </p:pic>
        <p:pic>
          <p:nvPicPr>
            <p:cNvPr id="10" name="Grafik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67946" y="3052628"/>
              <a:ext cx="1126818" cy="1916832"/>
            </a:xfrm>
            <a:prstGeom prst="rect">
              <a:avLst/>
            </a:prstGeom>
          </p:spPr>
        </p:pic>
      </p:grpSp>
    </p:spTree>
    <p:extLst>
      <p:ext uri="{BB962C8B-B14F-4D97-AF65-F5344CB8AC3E}">
        <p14:creationId xmlns:p14="http://schemas.microsoft.com/office/powerpoint/2010/main" val="25074619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2091" y="153123"/>
            <a:ext cx="8229600" cy="1301006"/>
          </a:xfrm>
        </p:spPr>
        <p:txBody>
          <a:bodyPr>
            <a:noAutofit/>
          </a:bodyPr>
          <a:lstStyle/>
          <a:p>
            <a:r>
              <a:rPr lang="de-DE" sz="3200" b="1" dirty="0"/>
              <a:t/>
            </a:r>
            <a:br>
              <a:rPr lang="de-DE" sz="3200" b="1" dirty="0"/>
            </a:br>
            <a:r>
              <a:rPr lang="de-DE" sz="3200" b="1" dirty="0"/>
              <a:t>Schreiben Sie Ihren Sprechertext für die Modellpräsentation </a:t>
            </a:r>
            <a:br>
              <a:rPr lang="de-DE" sz="3200" b="1" dirty="0"/>
            </a:br>
            <a:endParaRPr lang="de-DE" sz="3200" dirty="0"/>
          </a:p>
        </p:txBody>
      </p:sp>
      <p:sp>
        <p:nvSpPr>
          <p:cNvPr id="3" name="Inhaltsplatzhalter 2"/>
          <p:cNvSpPr>
            <a:spLocks noGrp="1"/>
          </p:cNvSpPr>
          <p:nvPr>
            <p:ph idx="1"/>
          </p:nvPr>
        </p:nvSpPr>
        <p:spPr/>
        <p:txBody>
          <a:bodyPr>
            <a:normAutofit lnSpcReduction="10000"/>
          </a:bodyPr>
          <a:lstStyle/>
          <a:p>
            <a:pPr marL="0" indent="0">
              <a:buNone/>
            </a:pPr>
            <a:r>
              <a:rPr lang="de-DE" dirty="0"/>
              <a:t>Dabei achten Sie darauf:</a:t>
            </a:r>
          </a:p>
          <a:p>
            <a:r>
              <a:rPr lang="de-DE" dirty="0"/>
              <a:t>dass die Organelle in der für die Herstellung und den Export des Proteins EPO richtigen Reihenfolge vorgestellt werden;</a:t>
            </a:r>
          </a:p>
          <a:p>
            <a:r>
              <a:rPr lang="de-DE" dirty="0"/>
              <a:t>dass zu jedem Organell der Bau und die Funktion im Zusammenhang erklärt werden;</a:t>
            </a:r>
          </a:p>
          <a:p>
            <a:r>
              <a:rPr lang="de-DE" dirty="0"/>
              <a:t>dass am Schluss klar wird, welche Rolle jedes Organell bei der Synthese und dem Export des Proteins EPO spielt.</a:t>
            </a:r>
          </a:p>
        </p:txBody>
      </p:sp>
      <p:grpSp>
        <p:nvGrpSpPr>
          <p:cNvPr id="4" name="Gruppieren 3"/>
          <p:cNvGrpSpPr/>
          <p:nvPr/>
        </p:nvGrpSpPr>
        <p:grpSpPr>
          <a:xfrm>
            <a:off x="7521129" y="296714"/>
            <a:ext cx="1165621" cy="1328114"/>
            <a:chOff x="3967946" y="1768502"/>
            <a:chExt cx="4577987" cy="4644796"/>
          </a:xfrm>
        </p:grpSpPr>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73374" y="4653136"/>
              <a:ext cx="901613" cy="1533736"/>
            </a:xfrm>
            <a:prstGeom prst="rect">
              <a:avLst/>
            </a:prstGeom>
          </p:spPr>
        </p:pic>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3124" y="4653136"/>
              <a:ext cx="949883" cy="1760162"/>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94764" y="1768502"/>
              <a:ext cx="1042158" cy="1772816"/>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44208" y="1768502"/>
              <a:ext cx="1042158" cy="1772816"/>
            </a:xfrm>
            <a:prstGeom prst="rect">
              <a:avLst/>
            </a:prstGeom>
          </p:spPr>
        </p:pic>
        <p:pic>
          <p:nvPicPr>
            <p:cNvPr id="9" name="Grafik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19115" y="2391354"/>
              <a:ext cx="1126818" cy="1916832"/>
            </a:xfrm>
            <a:prstGeom prst="rect">
              <a:avLst/>
            </a:prstGeom>
          </p:spPr>
        </p:pic>
        <p:pic>
          <p:nvPicPr>
            <p:cNvPr id="10" name="Grafik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67946" y="3052628"/>
              <a:ext cx="1126818" cy="1916832"/>
            </a:xfrm>
            <a:prstGeom prst="rect">
              <a:avLst/>
            </a:prstGeom>
          </p:spPr>
        </p:pic>
      </p:grpSp>
    </p:spTree>
    <p:extLst>
      <p:ext uri="{BB962C8B-B14F-4D97-AF65-F5344CB8AC3E}">
        <p14:creationId xmlns:p14="http://schemas.microsoft.com/office/powerpoint/2010/main" val="2929887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Präsentation aller Zellmodelle</a:t>
            </a:r>
          </a:p>
        </p:txBody>
      </p:sp>
      <p:sp>
        <p:nvSpPr>
          <p:cNvPr id="3" name="Inhaltsplatzhalter 2"/>
          <p:cNvSpPr>
            <a:spLocks noGrp="1"/>
          </p:cNvSpPr>
          <p:nvPr>
            <p:ph idx="1"/>
          </p:nvPr>
        </p:nvSpPr>
        <p:spPr>
          <a:xfrm>
            <a:off x="457200" y="1268761"/>
            <a:ext cx="8435280" cy="3240360"/>
          </a:xfrm>
        </p:spPr>
        <p:txBody>
          <a:bodyPr>
            <a:normAutofit fontScale="55000" lnSpcReduction="20000"/>
          </a:bodyPr>
          <a:lstStyle/>
          <a:p>
            <a:pPr marL="0" indent="0">
              <a:buNone/>
            </a:pPr>
            <a:r>
              <a:rPr lang="de-DE" sz="3100" dirty="0"/>
              <a:t>Wir veranstalten einen wissenschaftlichen Kongress:</a:t>
            </a:r>
          </a:p>
          <a:p>
            <a:pPr marL="0" indent="0">
              <a:buNone/>
            </a:pPr>
            <a:r>
              <a:rPr lang="de-DE" sz="3100" dirty="0"/>
              <a:t>5 Forschergruppen haben sich mit der Frage beschäftigt, wie eine Nierenzelle EPO herstellt. Alle Gruppen haben ihre Ergebnisse in einem Modell veranschaulicht. </a:t>
            </a:r>
          </a:p>
          <a:p>
            <a:pPr>
              <a:buFont typeface="Wingdings" panose="05000000000000000000" pitchFamily="2" charset="2"/>
              <a:buChar char="§"/>
            </a:pPr>
            <a:r>
              <a:rPr lang="de-DE" sz="3100" dirty="0"/>
              <a:t>Alle Modelle werden zunächst auf einem Marktplatz zur Besichtigung ausgestellt.</a:t>
            </a:r>
          </a:p>
          <a:p>
            <a:pPr>
              <a:buFont typeface="Wingdings" panose="05000000000000000000" pitchFamily="2" charset="2"/>
              <a:buChar char="§"/>
            </a:pPr>
            <a:r>
              <a:rPr lang="de-DE" sz="3100" dirty="0"/>
              <a:t>Alle Gruppen präsentieren nacheinander ihre Forschungsergebnisse.</a:t>
            </a:r>
          </a:p>
          <a:p>
            <a:pPr>
              <a:buFont typeface="Wingdings" panose="05000000000000000000" pitchFamily="2" charset="2"/>
              <a:buChar char="§"/>
            </a:pPr>
            <a:r>
              <a:rPr lang="de-DE" sz="3100" dirty="0"/>
              <a:t>Stellen Sie während oder nach der Präsentation Ihre </a:t>
            </a:r>
            <a:r>
              <a:rPr lang="de-DE" sz="3100" dirty="0" smtClean="0"/>
              <a:t>Raten </a:t>
            </a:r>
            <a:r>
              <a:rPr lang="de-DE" sz="3100" dirty="0"/>
              <a:t>Sie die Fragen</a:t>
            </a:r>
            <a:r>
              <a:rPr lang="de-DE" sz="3100" dirty="0" smtClean="0"/>
              <a:t>.</a:t>
            </a:r>
          </a:p>
          <a:p>
            <a:pPr>
              <a:buFont typeface="Wingdings" panose="05000000000000000000" pitchFamily="2" charset="2"/>
              <a:buChar char="§"/>
            </a:pPr>
            <a:r>
              <a:rPr lang="en-US" sz="3100" dirty="0" err="1" smtClean="0"/>
              <a:t>Beispiele</a:t>
            </a:r>
            <a:r>
              <a:rPr lang="en-US" sz="3100" dirty="0" smtClean="0"/>
              <a:t>:</a:t>
            </a:r>
          </a:p>
          <a:p>
            <a:pPr marL="514350" indent="-514350">
              <a:buFont typeface="+mj-lt"/>
              <a:buAutoNum type="arabicPeriod"/>
            </a:pPr>
            <a:r>
              <a:rPr lang="en-US" sz="3100" dirty="0" smtClean="0"/>
              <a:t>In </a:t>
            </a:r>
            <a:r>
              <a:rPr lang="en-US" sz="3100" dirty="0" err="1" smtClean="0"/>
              <a:t>Eurem</a:t>
            </a:r>
            <a:r>
              <a:rPr lang="en-US" sz="3100" dirty="0" smtClean="0"/>
              <a:t> </a:t>
            </a:r>
            <a:r>
              <a:rPr lang="en-US" sz="3100" dirty="0" err="1" smtClean="0"/>
              <a:t>Zellkern</a:t>
            </a:r>
            <a:r>
              <a:rPr lang="en-US" sz="3100" dirty="0" smtClean="0"/>
              <a:t> </a:t>
            </a:r>
            <a:r>
              <a:rPr lang="en-US" sz="3100" dirty="0" err="1" smtClean="0"/>
              <a:t>ist</a:t>
            </a:r>
            <a:r>
              <a:rPr lang="en-US" sz="3100" dirty="0" smtClean="0"/>
              <a:t> </a:t>
            </a:r>
            <a:r>
              <a:rPr lang="en-US" sz="3100" dirty="0" err="1" smtClean="0"/>
              <a:t>noch</a:t>
            </a:r>
            <a:r>
              <a:rPr lang="en-US" sz="3100" dirty="0" smtClean="0"/>
              <a:t> so </a:t>
            </a:r>
            <a:r>
              <a:rPr lang="en-US" sz="3100" dirty="0" err="1" smtClean="0"/>
              <a:t>ein</a:t>
            </a:r>
            <a:r>
              <a:rPr lang="en-US" sz="3100" dirty="0" smtClean="0"/>
              <a:t> </a:t>
            </a:r>
            <a:r>
              <a:rPr lang="en-US" sz="3100" dirty="0" err="1" smtClean="0"/>
              <a:t>runder</a:t>
            </a:r>
            <a:r>
              <a:rPr lang="en-US" sz="3100" dirty="0" smtClean="0"/>
              <a:t> </a:t>
            </a:r>
            <a:r>
              <a:rPr lang="en-US" sz="3100" dirty="0" err="1" smtClean="0"/>
              <a:t>Bobbel</a:t>
            </a:r>
            <a:r>
              <a:rPr lang="en-US" sz="3100" dirty="0" smtClean="0"/>
              <a:t>, </a:t>
            </a:r>
            <a:r>
              <a:rPr lang="en-US" sz="3100" dirty="0" err="1" smtClean="0"/>
              <a:t>dazu</a:t>
            </a:r>
            <a:r>
              <a:rPr lang="en-US" sz="3100" dirty="0" smtClean="0"/>
              <a:t> </a:t>
            </a:r>
            <a:r>
              <a:rPr lang="en-US" sz="3100" dirty="0" err="1" smtClean="0"/>
              <a:t>habt</a:t>
            </a:r>
            <a:r>
              <a:rPr lang="en-US" sz="3100" dirty="0" smtClean="0"/>
              <a:t> </a:t>
            </a:r>
            <a:r>
              <a:rPr lang="en-US" sz="3100" dirty="0" err="1" smtClean="0"/>
              <a:t>Ihr</a:t>
            </a:r>
            <a:r>
              <a:rPr lang="en-US" sz="3100" dirty="0" smtClean="0"/>
              <a:t> </a:t>
            </a:r>
            <a:r>
              <a:rPr lang="en-US" sz="3100" dirty="0" err="1" smtClean="0"/>
              <a:t>nichts</a:t>
            </a:r>
            <a:r>
              <a:rPr lang="en-US" sz="3100" dirty="0" smtClean="0"/>
              <a:t> </a:t>
            </a:r>
            <a:r>
              <a:rPr lang="en-US" sz="3100" dirty="0" err="1" smtClean="0"/>
              <a:t>gesagt</a:t>
            </a:r>
            <a:r>
              <a:rPr lang="en-US" sz="3100" dirty="0" smtClean="0"/>
              <a:t>, was </a:t>
            </a:r>
            <a:r>
              <a:rPr lang="en-US" sz="3100" dirty="0" err="1" smtClean="0"/>
              <a:t>ist</a:t>
            </a:r>
            <a:r>
              <a:rPr lang="en-US" sz="3100" dirty="0" smtClean="0"/>
              <a:t> das?</a:t>
            </a:r>
          </a:p>
          <a:p>
            <a:pPr marL="514350" indent="-514350">
              <a:buFont typeface="+mj-lt"/>
              <a:buAutoNum type="arabicPeriod"/>
            </a:pPr>
            <a:r>
              <a:rPr lang="en-US" sz="3100" dirty="0" err="1" smtClean="0"/>
              <a:t>Warum</a:t>
            </a:r>
            <a:r>
              <a:rPr lang="en-US" sz="3100" dirty="0" smtClean="0"/>
              <a:t> </a:t>
            </a:r>
            <a:r>
              <a:rPr lang="en-US" sz="3100" dirty="0" err="1" smtClean="0"/>
              <a:t>ist</a:t>
            </a:r>
            <a:r>
              <a:rPr lang="en-US" sz="3100" dirty="0" smtClean="0"/>
              <a:t> das </a:t>
            </a:r>
            <a:r>
              <a:rPr lang="en-US" sz="3100" dirty="0" err="1" smtClean="0"/>
              <a:t>raue</a:t>
            </a:r>
            <a:r>
              <a:rPr lang="en-US" sz="3100" dirty="0" smtClean="0"/>
              <a:t> ER </a:t>
            </a:r>
            <a:r>
              <a:rPr lang="en-US" sz="3100" dirty="0" err="1" smtClean="0"/>
              <a:t>mit</a:t>
            </a:r>
            <a:r>
              <a:rPr lang="en-US" sz="3100" dirty="0" smtClean="0"/>
              <a:t> der </a:t>
            </a:r>
            <a:r>
              <a:rPr lang="en-US" sz="3100" dirty="0" err="1" smtClean="0"/>
              <a:t>Kernmembran</a:t>
            </a:r>
            <a:r>
              <a:rPr lang="en-US" sz="3100" dirty="0" smtClean="0"/>
              <a:t> </a:t>
            </a:r>
            <a:r>
              <a:rPr lang="en-US" sz="3100" dirty="0" err="1" smtClean="0"/>
              <a:t>verbunden</a:t>
            </a:r>
            <a:r>
              <a:rPr lang="en-US" sz="3100" dirty="0" smtClean="0"/>
              <a:t>?</a:t>
            </a:r>
          </a:p>
          <a:p>
            <a:pPr marL="514350" indent="-514350">
              <a:buFont typeface="+mj-lt"/>
              <a:buAutoNum type="arabicPeriod"/>
            </a:pPr>
            <a:r>
              <a:rPr lang="en-US" sz="3100" dirty="0" err="1" smtClean="0"/>
              <a:t>Welche</a:t>
            </a:r>
            <a:r>
              <a:rPr lang="en-US" sz="3100" dirty="0" smtClean="0"/>
              <a:t> </a:t>
            </a:r>
            <a:r>
              <a:rPr lang="en-US" sz="3100" dirty="0" err="1" smtClean="0"/>
              <a:t>Funktion</a:t>
            </a:r>
            <a:r>
              <a:rPr lang="en-US" sz="3100" dirty="0" smtClean="0"/>
              <a:t> hat das </a:t>
            </a:r>
            <a:r>
              <a:rPr lang="en-US" sz="3100" dirty="0" err="1" smtClean="0"/>
              <a:t>glatte</a:t>
            </a:r>
            <a:r>
              <a:rPr lang="en-US" sz="3100" dirty="0" smtClean="0"/>
              <a:t> ER?</a:t>
            </a:r>
            <a:endParaRPr lang="de-DE" sz="3100" dirty="0"/>
          </a:p>
          <a:p>
            <a:pPr>
              <a:buFont typeface="Wingdings" panose="05000000000000000000" pitchFamily="2" charset="2"/>
              <a:buChar char="§"/>
            </a:pPr>
            <a:endParaRPr lang="de-DE" dirty="0"/>
          </a:p>
          <a:p>
            <a:pPr>
              <a:buFont typeface="Wingdings" panose="05000000000000000000" pitchFamily="2" charset="2"/>
              <a:buChar char="§"/>
            </a:pPr>
            <a:endParaRPr lang="de-DE" dirty="0"/>
          </a:p>
          <a:p>
            <a:pPr marL="0" indent="0">
              <a:buNone/>
            </a:pPr>
            <a:endParaRPr lang="de-DE" dirty="0"/>
          </a:p>
          <a:p>
            <a:pPr>
              <a:buFont typeface="Wingdings" panose="05000000000000000000" pitchFamily="2" charset="2"/>
              <a:buChar char="§"/>
            </a:pPr>
            <a:endParaRPr lang="de-DE" dirty="0"/>
          </a:p>
        </p:txBody>
      </p:sp>
    </p:spTree>
    <p:extLst>
      <p:ext uri="{BB962C8B-B14F-4D97-AF65-F5344CB8AC3E}">
        <p14:creationId xmlns:p14="http://schemas.microsoft.com/office/powerpoint/2010/main" val="32254933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Ihnen ist schon langweilig?</a:t>
            </a:r>
          </a:p>
        </p:txBody>
      </p:sp>
      <p:sp>
        <p:nvSpPr>
          <p:cNvPr id="3" name="Inhaltsplatzhalter 2"/>
          <p:cNvSpPr>
            <a:spLocks noGrp="1"/>
          </p:cNvSpPr>
          <p:nvPr>
            <p:ph idx="1"/>
          </p:nvPr>
        </p:nvSpPr>
        <p:spPr/>
        <p:txBody>
          <a:bodyPr/>
          <a:lstStyle/>
          <a:p>
            <a:pPr marL="0" indent="0">
              <a:buNone/>
            </a:pPr>
            <a:r>
              <a:rPr lang="de-DE" dirty="0"/>
              <a:t>Für Gruppen die schon fertig sind:</a:t>
            </a:r>
          </a:p>
          <a:p>
            <a:pPr marL="0" indent="0">
              <a:buNone/>
            </a:pPr>
            <a:endParaRPr lang="de-DE" dirty="0"/>
          </a:p>
          <a:p>
            <a:pPr marL="0" indent="0">
              <a:buNone/>
            </a:pPr>
            <a:r>
              <a:rPr lang="de-DE" dirty="0"/>
              <a:t>Bearbeiten Sie die noch offenen Fragen aus der EPO-Vorstellung oder Übungsaufgaben. Es gibt Aufgaben zur Wiederholung von Fakten und es gibt eine komplexere Aufgabe, die die Zusammenhänge nochmals deutlich macht.</a:t>
            </a:r>
          </a:p>
        </p:txBody>
      </p:sp>
    </p:spTree>
    <p:extLst>
      <p:ext uri="{BB962C8B-B14F-4D97-AF65-F5344CB8AC3E}">
        <p14:creationId xmlns:p14="http://schemas.microsoft.com/office/powerpoint/2010/main" val="6120634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Reflexionsphase</a:t>
            </a:r>
          </a:p>
        </p:txBody>
      </p:sp>
      <p:sp>
        <p:nvSpPr>
          <p:cNvPr id="3" name="Inhaltsplatzhalter 2"/>
          <p:cNvSpPr>
            <a:spLocks noGrp="1"/>
          </p:cNvSpPr>
          <p:nvPr>
            <p:ph idx="1"/>
          </p:nvPr>
        </p:nvSpPr>
        <p:spPr/>
        <p:txBody>
          <a:bodyPr/>
          <a:lstStyle/>
          <a:p>
            <a:pPr marL="0" indent="0">
              <a:buNone/>
            </a:pPr>
            <a:r>
              <a:rPr lang="de-DE" dirty="0"/>
              <a:t>Betrachten Sie nochmals alle Zellmodelle und gehen Sie in Gedanken die Präsentationen durch (evtl. auch nochmal kurz die Videos anschauen) und bewerten Sie mit Ihrem Bewertungsbogen zwei Modelle und Vorträge, die nicht von Ihrer Gruppe stammen.</a:t>
            </a:r>
          </a:p>
        </p:txBody>
      </p:sp>
    </p:spTree>
    <p:extLst>
      <p:ext uri="{BB962C8B-B14F-4D97-AF65-F5344CB8AC3E}">
        <p14:creationId xmlns:p14="http://schemas.microsoft.com/office/powerpoint/2010/main" val="6173284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Feedbackphase innerhalb der Stammgruppe</a:t>
            </a:r>
          </a:p>
        </p:txBody>
      </p:sp>
      <p:sp>
        <p:nvSpPr>
          <p:cNvPr id="3" name="Inhaltsplatzhalter 2"/>
          <p:cNvSpPr>
            <a:spLocks noGrp="1"/>
          </p:cNvSpPr>
          <p:nvPr>
            <p:ph idx="1"/>
          </p:nvPr>
        </p:nvSpPr>
        <p:spPr>
          <a:xfrm>
            <a:off x="457200" y="1600200"/>
            <a:ext cx="8507288" cy="4525963"/>
          </a:xfrm>
        </p:spPr>
        <p:txBody>
          <a:bodyPr/>
          <a:lstStyle/>
          <a:p>
            <a:pPr marL="0" indent="0">
              <a:buNone/>
            </a:pPr>
            <a:r>
              <a:rPr lang="de-DE" dirty="0"/>
              <a:t>Füllen Sie den Reflexionsbogen in Ihrem Projekthandbuch aus und vergleichen Sie innerhalb der Stammgruppe Ihre Wahrnehmungen. Sprechen Sie über Abweichungen und finden Sie heraus, was Ihnen bereits gut gelungen ist und was Sie bei der nächsten Projektarbeit anders machen möchten.</a:t>
            </a:r>
          </a:p>
        </p:txBody>
      </p:sp>
    </p:spTree>
    <p:extLst>
      <p:ext uri="{BB962C8B-B14F-4D97-AF65-F5344CB8AC3E}">
        <p14:creationId xmlns:p14="http://schemas.microsoft.com/office/powerpoint/2010/main" val="15134900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Übungsphase</a:t>
            </a:r>
          </a:p>
        </p:txBody>
      </p:sp>
      <p:sp>
        <p:nvSpPr>
          <p:cNvPr id="3" name="Inhaltsplatzhalter 2"/>
          <p:cNvSpPr>
            <a:spLocks noGrp="1"/>
          </p:cNvSpPr>
          <p:nvPr>
            <p:ph idx="1"/>
          </p:nvPr>
        </p:nvSpPr>
        <p:spPr/>
        <p:txBody>
          <a:bodyPr>
            <a:normAutofit fontScale="92500"/>
          </a:bodyPr>
          <a:lstStyle/>
          <a:p>
            <a:pPr marL="0" indent="0">
              <a:buNone/>
            </a:pPr>
            <a:r>
              <a:rPr lang="de-DE" dirty="0"/>
              <a:t>Gehen Sie zunächst die Lernzielliste durch und überlegen Sie, welche Ziele Sie in jedem Fall erreicht haben und welche evtl. </a:t>
            </a:r>
            <a:r>
              <a:rPr lang="de-DE"/>
              <a:t>nur unvollständig.</a:t>
            </a:r>
            <a:endParaRPr lang="de-DE" dirty="0"/>
          </a:p>
          <a:p>
            <a:pPr marL="0" indent="0">
              <a:buNone/>
            </a:pPr>
            <a:r>
              <a:rPr lang="de-DE" dirty="0"/>
              <a:t>Bearbeiten Sie Übungsaufgaben nach Wahl. Es gibt Aufgaben zur Wiederholung von Fakten und es gibt eine komplexere Aufgabe, die die Zusammenhänge nochmals deutlich macht. Wählen Sie vor allem die Aufgaben aus, bei denen Sie sich nicht sicher sind, ob Sie die dazugehörigen Lernziele erreicht haben.</a:t>
            </a:r>
          </a:p>
          <a:p>
            <a:pPr marL="0" indent="0">
              <a:buNone/>
            </a:pPr>
            <a:endParaRPr lang="de-DE" dirty="0"/>
          </a:p>
        </p:txBody>
      </p:sp>
    </p:spTree>
    <p:extLst>
      <p:ext uri="{BB962C8B-B14F-4D97-AF65-F5344CB8AC3E}">
        <p14:creationId xmlns:p14="http://schemas.microsoft.com/office/powerpoint/2010/main" val="1073284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76672"/>
            <a:ext cx="8229600" cy="1143000"/>
          </a:xfrm>
        </p:spPr>
        <p:txBody>
          <a:bodyPr>
            <a:noAutofit/>
          </a:bodyPr>
          <a:lstStyle/>
          <a:p>
            <a:r>
              <a:rPr lang="de-DE" dirty="0"/>
              <a:t>Organisation des Gruppenpuzzles:</a:t>
            </a:r>
            <a:br>
              <a:rPr lang="de-DE" dirty="0"/>
            </a:br>
            <a:r>
              <a:rPr lang="de-DE" dirty="0"/>
              <a:t>Stammgruppenfindung</a:t>
            </a:r>
          </a:p>
        </p:txBody>
      </p:sp>
      <p:grpSp>
        <p:nvGrpSpPr>
          <p:cNvPr id="11" name="Gruppieren 10"/>
          <p:cNvGrpSpPr/>
          <p:nvPr/>
        </p:nvGrpSpPr>
        <p:grpSpPr>
          <a:xfrm>
            <a:off x="3635896" y="1808540"/>
            <a:ext cx="4577987" cy="4644796"/>
            <a:chOff x="3967946" y="1768502"/>
            <a:chExt cx="4577987" cy="4644796"/>
          </a:xfrm>
        </p:grpSpPr>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73374" y="4653136"/>
              <a:ext cx="901613" cy="1533736"/>
            </a:xfrm>
            <a:prstGeom prst="rect">
              <a:avLst/>
            </a:prstGeom>
          </p:spPr>
        </p:pic>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3124" y="4653136"/>
              <a:ext cx="949883" cy="1760162"/>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94764" y="1768502"/>
              <a:ext cx="1042158" cy="1772816"/>
            </a:xfrm>
            <a:prstGeom prst="rect">
              <a:avLst/>
            </a:prstGeom>
          </p:spPr>
        </p:pic>
        <p:pic>
          <p:nvPicPr>
            <p:cNvPr id="7" name="Grafik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44208" y="1768502"/>
              <a:ext cx="1042158" cy="1772816"/>
            </a:xfrm>
            <a:prstGeom prst="rect">
              <a:avLst/>
            </a:prstGeom>
          </p:spPr>
        </p:pic>
        <p:pic>
          <p:nvPicPr>
            <p:cNvPr id="8" name="Grafik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19115" y="2391354"/>
              <a:ext cx="1126818" cy="1916832"/>
            </a:xfrm>
            <a:prstGeom prst="rect">
              <a:avLst/>
            </a:prstGeom>
          </p:spPr>
        </p:pic>
        <p:pic>
          <p:nvPicPr>
            <p:cNvPr id="9" name="Grafik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67946" y="3052628"/>
              <a:ext cx="1126818" cy="1916832"/>
            </a:xfrm>
            <a:prstGeom prst="rect">
              <a:avLst/>
            </a:prstGeom>
          </p:spPr>
        </p:pic>
      </p:grpSp>
      <p:sp>
        <p:nvSpPr>
          <p:cNvPr id="10" name="Textfeld 9"/>
          <p:cNvSpPr txBox="1"/>
          <p:nvPr/>
        </p:nvSpPr>
        <p:spPr>
          <a:xfrm>
            <a:off x="611560" y="2654910"/>
            <a:ext cx="2664296" cy="2862322"/>
          </a:xfrm>
          <a:prstGeom prst="rect">
            <a:avLst/>
          </a:prstGeom>
          <a:noFill/>
        </p:spPr>
        <p:txBody>
          <a:bodyPr wrap="square" rtlCol="0">
            <a:spAutoFit/>
          </a:bodyPr>
          <a:lstStyle/>
          <a:p>
            <a:r>
              <a:rPr lang="de-DE" dirty="0"/>
              <a:t>Arbeitsauftrag:</a:t>
            </a:r>
          </a:p>
          <a:p>
            <a:r>
              <a:rPr lang="de-DE" dirty="0"/>
              <a:t>Bearbeiten Sie individuell die Datei Stärkenanalyse. Suchen Sie sich in der Klasse 5 weitere Gruppenmitglieder, die möglichst andere Stärken haben als Sie selbst, so- dass Sie sich ergänzen können.</a:t>
            </a:r>
          </a:p>
        </p:txBody>
      </p:sp>
    </p:spTree>
    <p:extLst>
      <p:ext uri="{BB962C8B-B14F-4D97-AF65-F5344CB8AC3E}">
        <p14:creationId xmlns:p14="http://schemas.microsoft.com/office/powerpoint/2010/main" val="26570230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Projektauftrag und Projekthandbuch</a:t>
            </a:r>
          </a:p>
        </p:txBody>
      </p:sp>
      <p:sp>
        <p:nvSpPr>
          <p:cNvPr id="3" name="Inhaltsplatzhalter 2"/>
          <p:cNvSpPr>
            <a:spLocks noGrp="1"/>
          </p:cNvSpPr>
          <p:nvPr>
            <p:ph idx="1"/>
          </p:nvPr>
        </p:nvSpPr>
        <p:spPr/>
        <p:txBody>
          <a:bodyPr>
            <a:normAutofit fontScale="92500" lnSpcReduction="10000"/>
          </a:bodyPr>
          <a:lstStyle/>
          <a:p>
            <a:pPr marL="0" indent="0">
              <a:buNone/>
            </a:pPr>
            <a:r>
              <a:rPr lang="de-DE" dirty="0"/>
              <a:t>Bearbeiten Sie die ersten beiden Seiten Ihres Projekthandbuches, soweit das jetzt schon möglich ist:</a:t>
            </a:r>
          </a:p>
          <a:p>
            <a:r>
              <a:rPr lang="de-DE" sz="2400" dirty="0"/>
              <a:t>Tragen Sie ein: Projektstartereignis, Projektstarttermin, Projektendereignis, Projektendtermin, Projektziel, </a:t>
            </a:r>
            <a:r>
              <a:rPr lang="de-DE" sz="2400" dirty="0" err="1"/>
              <a:t>ProjektauftraggeberIn</a:t>
            </a:r>
            <a:r>
              <a:rPr lang="de-DE" sz="2400" dirty="0"/>
              <a:t> und Projektmitglieder</a:t>
            </a:r>
          </a:p>
          <a:p>
            <a:r>
              <a:rPr lang="de-DE" sz="2400" dirty="0"/>
              <a:t>Wählen Sie innerhalb Ihrer Stammgruppe eine/n </a:t>
            </a:r>
            <a:r>
              <a:rPr lang="de-DE" sz="2400" dirty="0" err="1"/>
              <a:t>ProjektmanagerIn</a:t>
            </a:r>
            <a:r>
              <a:rPr lang="de-DE" sz="2400" dirty="0"/>
              <a:t>, der/die ihren Arbeitsprozess überwacht und wenn notwendig steuernd eingreift.</a:t>
            </a:r>
          </a:p>
          <a:p>
            <a:r>
              <a:rPr lang="de-DE" sz="2400" dirty="0"/>
              <a:t>Formulieren Sie zusammen den Projektzielplan und legen Sie die Projektregeln und Werte fest, die Ihnen in der Zusammenarbeit miteinander wichtig sind.</a:t>
            </a:r>
          </a:p>
          <a:p>
            <a:endParaRPr lang="de-DE" sz="2400" dirty="0"/>
          </a:p>
          <a:p>
            <a:endParaRPr lang="de-DE" dirty="0"/>
          </a:p>
        </p:txBody>
      </p:sp>
    </p:spTree>
    <p:extLst>
      <p:ext uri="{BB962C8B-B14F-4D97-AF65-F5344CB8AC3E}">
        <p14:creationId xmlns:p14="http://schemas.microsoft.com/office/powerpoint/2010/main" val="425854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04664"/>
            <a:ext cx="8229600" cy="1143000"/>
          </a:xfrm>
        </p:spPr>
        <p:txBody>
          <a:bodyPr>
            <a:noAutofit/>
          </a:bodyPr>
          <a:lstStyle/>
          <a:p>
            <a:r>
              <a:rPr lang="de-DE" sz="3600" dirty="0"/>
              <a:t>Wahl des zu bearbeitenden Zellbestandteils durch jedes Gruppenmitglied</a:t>
            </a:r>
          </a:p>
        </p:txBody>
      </p:sp>
      <p:sp>
        <p:nvSpPr>
          <p:cNvPr id="3" name="Inhaltsplatzhalter 2"/>
          <p:cNvSpPr>
            <a:spLocks noGrp="1"/>
          </p:cNvSpPr>
          <p:nvPr>
            <p:ph idx="1"/>
          </p:nvPr>
        </p:nvSpPr>
        <p:spPr>
          <a:xfrm>
            <a:off x="457200" y="2204864"/>
            <a:ext cx="4258816" cy="3960439"/>
          </a:xfrm>
        </p:spPr>
        <p:txBody>
          <a:bodyPr>
            <a:normAutofit fontScale="85000" lnSpcReduction="10000"/>
          </a:bodyPr>
          <a:lstStyle/>
          <a:p>
            <a:pPr marL="0" indent="0">
              <a:buNone/>
            </a:pPr>
            <a:r>
              <a:rPr lang="de-DE" dirty="0"/>
              <a:t>Teilen Sie die 6 zu bearbeitenden Zellbestandteile unter sich auf.</a:t>
            </a:r>
          </a:p>
          <a:p>
            <a:pPr marL="0" indent="0">
              <a:buNone/>
            </a:pPr>
            <a:r>
              <a:rPr lang="de-DE" dirty="0"/>
              <a:t>Sollten Sie mehr als 6 Stammgruppenmitglieder sein, können die Bestandteile Zellkern und Ribosom von je zwei Personen bearbeitet werden.</a:t>
            </a:r>
          </a:p>
        </p:txBody>
      </p:sp>
      <p:grpSp>
        <p:nvGrpSpPr>
          <p:cNvPr id="23" name="Gruppieren 22"/>
          <p:cNvGrpSpPr/>
          <p:nvPr/>
        </p:nvGrpSpPr>
        <p:grpSpPr>
          <a:xfrm>
            <a:off x="4669318" y="1772816"/>
            <a:ext cx="4295170" cy="4896544"/>
            <a:chOff x="4669318" y="1772816"/>
            <a:chExt cx="4295170" cy="4896544"/>
          </a:xfrm>
        </p:grpSpPr>
        <p:grpSp>
          <p:nvGrpSpPr>
            <p:cNvPr id="11" name="Gruppieren 10"/>
            <p:cNvGrpSpPr/>
            <p:nvPr/>
          </p:nvGrpSpPr>
          <p:grpSpPr>
            <a:xfrm>
              <a:off x="5771728" y="1988840"/>
              <a:ext cx="1178154" cy="1772816"/>
              <a:chOff x="5248407" y="1988840"/>
              <a:chExt cx="1178154" cy="1772816"/>
            </a:xfrm>
          </p:grpSpPr>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48407" y="1988840"/>
                <a:ext cx="1042158" cy="1772816"/>
              </a:xfrm>
              <a:prstGeom prst="rect">
                <a:avLst/>
              </a:prstGeom>
            </p:spPr>
          </p:pic>
          <p:sp>
            <p:nvSpPr>
              <p:cNvPr id="10" name="Textfeld 9"/>
              <p:cNvSpPr txBox="1"/>
              <p:nvPr/>
            </p:nvSpPr>
            <p:spPr>
              <a:xfrm>
                <a:off x="5372105" y="2886336"/>
                <a:ext cx="1054456" cy="338554"/>
              </a:xfrm>
              <a:prstGeom prst="rect">
                <a:avLst/>
              </a:prstGeom>
              <a:noFill/>
            </p:spPr>
            <p:txBody>
              <a:bodyPr wrap="square" rtlCol="0">
                <a:spAutoFit/>
              </a:bodyPr>
              <a:lstStyle/>
              <a:p>
                <a:r>
                  <a:rPr lang="de-DE" sz="1600" dirty="0"/>
                  <a:t>Zellkern</a:t>
                </a:r>
              </a:p>
            </p:txBody>
          </p:sp>
        </p:grpSp>
        <p:grpSp>
          <p:nvGrpSpPr>
            <p:cNvPr id="13" name="Gruppieren 12"/>
            <p:cNvGrpSpPr/>
            <p:nvPr/>
          </p:nvGrpSpPr>
          <p:grpSpPr>
            <a:xfrm>
              <a:off x="6842210" y="1772816"/>
              <a:ext cx="1042158" cy="1772816"/>
              <a:chOff x="6598706" y="1844824"/>
              <a:chExt cx="1042158" cy="1772816"/>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98706" y="1844824"/>
                <a:ext cx="1042158" cy="1772816"/>
              </a:xfrm>
              <a:prstGeom prst="rect">
                <a:avLst/>
              </a:prstGeom>
            </p:spPr>
          </p:pic>
          <p:sp>
            <p:nvSpPr>
              <p:cNvPr id="12" name="Textfeld 11"/>
              <p:cNvSpPr txBox="1"/>
              <p:nvPr/>
            </p:nvSpPr>
            <p:spPr>
              <a:xfrm>
                <a:off x="6732240" y="2729462"/>
                <a:ext cx="851441" cy="646331"/>
              </a:xfrm>
              <a:prstGeom prst="rect">
                <a:avLst/>
              </a:prstGeom>
              <a:noFill/>
            </p:spPr>
            <p:txBody>
              <a:bodyPr wrap="square" rtlCol="0">
                <a:spAutoFit/>
              </a:bodyPr>
              <a:lstStyle/>
              <a:p>
                <a:r>
                  <a:rPr lang="de-DE" dirty="0"/>
                  <a:t>(Raues ER)</a:t>
                </a:r>
              </a:p>
            </p:txBody>
          </p:sp>
        </p:grpSp>
        <p:grpSp>
          <p:nvGrpSpPr>
            <p:cNvPr id="22" name="Gruppieren 21"/>
            <p:cNvGrpSpPr/>
            <p:nvPr/>
          </p:nvGrpSpPr>
          <p:grpSpPr>
            <a:xfrm>
              <a:off x="7837670" y="2996952"/>
              <a:ext cx="1126818" cy="1916832"/>
              <a:chOff x="7837670" y="2996952"/>
              <a:chExt cx="1126818" cy="1916832"/>
            </a:xfrm>
          </p:grpSpPr>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37670" y="2996952"/>
                <a:ext cx="1126818" cy="1916832"/>
              </a:xfrm>
              <a:prstGeom prst="rect">
                <a:avLst/>
              </a:prstGeom>
            </p:spPr>
          </p:pic>
          <p:sp>
            <p:nvSpPr>
              <p:cNvPr id="15" name="Textfeld 14"/>
              <p:cNvSpPr txBox="1"/>
              <p:nvPr/>
            </p:nvSpPr>
            <p:spPr>
              <a:xfrm>
                <a:off x="8100392" y="4149080"/>
                <a:ext cx="720080" cy="646331"/>
              </a:xfrm>
              <a:prstGeom prst="rect">
                <a:avLst/>
              </a:prstGeom>
              <a:noFill/>
            </p:spPr>
            <p:txBody>
              <a:bodyPr wrap="square" rtlCol="0">
                <a:spAutoFit/>
              </a:bodyPr>
              <a:lstStyle/>
              <a:p>
                <a:r>
                  <a:rPr lang="de-DE" dirty="0" err="1"/>
                  <a:t>Ribo-som</a:t>
                </a:r>
                <a:endParaRPr lang="de-DE" dirty="0"/>
              </a:p>
            </p:txBody>
          </p:sp>
        </p:grpSp>
        <p:grpSp>
          <p:nvGrpSpPr>
            <p:cNvPr id="17" name="Gruppieren 16"/>
            <p:cNvGrpSpPr/>
            <p:nvPr/>
          </p:nvGrpSpPr>
          <p:grpSpPr>
            <a:xfrm>
              <a:off x="4669318" y="3052628"/>
              <a:ext cx="1126818" cy="1916832"/>
              <a:chOff x="3967946" y="3052628"/>
              <a:chExt cx="1126818" cy="1916832"/>
            </a:xfrm>
          </p:grpSpPr>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67946" y="3052628"/>
                <a:ext cx="1126818" cy="1916832"/>
              </a:xfrm>
              <a:prstGeom prst="rect">
                <a:avLst/>
              </a:prstGeom>
            </p:spPr>
          </p:pic>
          <p:sp>
            <p:nvSpPr>
              <p:cNvPr id="16" name="Textfeld 15"/>
              <p:cNvSpPr txBox="1"/>
              <p:nvPr/>
            </p:nvSpPr>
            <p:spPr>
              <a:xfrm>
                <a:off x="4129838" y="4006805"/>
                <a:ext cx="936104" cy="646331"/>
              </a:xfrm>
              <a:prstGeom prst="rect">
                <a:avLst/>
              </a:prstGeom>
              <a:noFill/>
            </p:spPr>
            <p:txBody>
              <a:bodyPr wrap="square" rtlCol="0">
                <a:spAutoFit/>
              </a:bodyPr>
              <a:lstStyle/>
              <a:p>
                <a:r>
                  <a:rPr lang="de-DE" dirty="0" err="1"/>
                  <a:t>Cyto</a:t>
                </a:r>
                <a:r>
                  <a:rPr lang="de-DE" dirty="0"/>
                  <a:t>-plasma</a:t>
                </a:r>
              </a:p>
            </p:txBody>
          </p:sp>
        </p:grpSp>
        <p:grpSp>
          <p:nvGrpSpPr>
            <p:cNvPr id="21" name="Gruppieren 20"/>
            <p:cNvGrpSpPr/>
            <p:nvPr/>
          </p:nvGrpSpPr>
          <p:grpSpPr>
            <a:xfrm>
              <a:off x="5687057" y="4768904"/>
              <a:ext cx="1117191" cy="1900456"/>
              <a:chOff x="5471033" y="4581128"/>
              <a:chExt cx="1117191" cy="1900456"/>
            </a:xfrm>
          </p:grpSpPr>
          <p:pic>
            <p:nvPicPr>
              <p:cNvPr id="4" name="Grafik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71033" y="4581128"/>
                <a:ext cx="1117191" cy="1900456"/>
              </a:xfrm>
              <a:prstGeom prst="rect">
                <a:avLst/>
              </a:prstGeom>
            </p:spPr>
          </p:pic>
          <p:sp>
            <p:nvSpPr>
              <p:cNvPr id="18" name="Textfeld 17"/>
              <p:cNvSpPr txBox="1"/>
              <p:nvPr/>
            </p:nvSpPr>
            <p:spPr>
              <a:xfrm>
                <a:off x="5660138" y="5517232"/>
                <a:ext cx="784070" cy="923330"/>
              </a:xfrm>
              <a:prstGeom prst="rect">
                <a:avLst/>
              </a:prstGeom>
              <a:noFill/>
            </p:spPr>
            <p:txBody>
              <a:bodyPr wrap="square" rtlCol="0">
                <a:spAutoFit/>
              </a:bodyPr>
              <a:lstStyle/>
              <a:p>
                <a:r>
                  <a:rPr lang="de-DE" dirty="0"/>
                  <a:t>Mito-</a:t>
                </a:r>
                <a:r>
                  <a:rPr lang="de-DE" dirty="0" err="1"/>
                  <a:t>chon</a:t>
                </a:r>
                <a:r>
                  <a:rPr lang="de-DE" dirty="0"/>
                  <a:t>-</a:t>
                </a:r>
                <a:r>
                  <a:rPr lang="de-DE" dirty="0" err="1"/>
                  <a:t>drium</a:t>
                </a:r>
                <a:endParaRPr lang="de-DE" dirty="0"/>
              </a:p>
            </p:txBody>
          </p:sp>
        </p:grpSp>
        <p:grpSp>
          <p:nvGrpSpPr>
            <p:cNvPr id="20" name="Gruppieren 19"/>
            <p:cNvGrpSpPr/>
            <p:nvPr/>
          </p:nvGrpSpPr>
          <p:grpSpPr>
            <a:xfrm>
              <a:off x="6845465" y="4610808"/>
              <a:ext cx="1110911" cy="2058552"/>
              <a:chOff x="6533096" y="4382010"/>
              <a:chExt cx="1110911" cy="2058552"/>
            </a:xfrm>
          </p:grpSpPr>
          <p:pic>
            <p:nvPicPr>
              <p:cNvPr id="5" name="Grafik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33096" y="4382010"/>
                <a:ext cx="1110911" cy="2058552"/>
              </a:xfrm>
              <a:prstGeom prst="rect">
                <a:avLst/>
              </a:prstGeom>
            </p:spPr>
          </p:pic>
          <p:sp>
            <p:nvSpPr>
              <p:cNvPr id="19" name="Textfeld 18"/>
              <p:cNvSpPr txBox="1"/>
              <p:nvPr/>
            </p:nvSpPr>
            <p:spPr>
              <a:xfrm>
                <a:off x="6732240" y="5301208"/>
                <a:ext cx="851441" cy="584775"/>
              </a:xfrm>
              <a:prstGeom prst="rect">
                <a:avLst/>
              </a:prstGeom>
              <a:noFill/>
            </p:spPr>
            <p:txBody>
              <a:bodyPr wrap="square" rtlCol="0">
                <a:spAutoFit/>
              </a:bodyPr>
              <a:lstStyle/>
              <a:p>
                <a:r>
                  <a:rPr lang="de-DE" sz="1600" dirty="0" err="1"/>
                  <a:t>Golgi-apparat</a:t>
                </a:r>
                <a:endParaRPr lang="de-DE" sz="1600" dirty="0"/>
              </a:p>
            </p:txBody>
          </p:sp>
        </p:grpSp>
      </p:grpSp>
    </p:spTree>
    <p:extLst>
      <p:ext uri="{BB962C8B-B14F-4D97-AF65-F5344CB8AC3E}">
        <p14:creationId xmlns:p14="http://schemas.microsoft.com/office/powerpoint/2010/main" val="12355835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Projekt-Organigramm</a:t>
            </a:r>
          </a:p>
        </p:txBody>
      </p:sp>
      <p:sp>
        <p:nvSpPr>
          <p:cNvPr id="3" name="Inhaltsplatzhalter 2"/>
          <p:cNvSpPr>
            <a:spLocks noGrp="1"/>
          </p:cNvSpPr>
          <p:nvPr>
            <p:ph idx="1"/>
          </p:nvPr>
        </p:nvSpPr>
        <p:spPr/>
        <p:txBody>
          <a:bodyPr/>
          <a:lstStyle/>
          <a:p>
            <a:pPr marL="0" indent="0">
              <a:buNone/>
            </a:pPr>
            <a:r>
              <a:rPr lang="de-DE" dirty="0"/>
              <a:t>Beginnen Sie mit der grafischen Darstellung aller Personen und ihrer Aufgaben, die in Ihrer Stammgruppe zusammenarbeiten und tragen Sie die Kontaktdaten ein.</a:t>
            </a:r>
          </a:p>
        </p:txBody>
      </p:sp>
    </p:spTree>
    <p:extLst>
      <p:ext uri="{BB962C8B-B14F-4D97-AF65-F5344CB8AC3E}">
        <p14:creationId xmlns:p14="http://schemas.microsoft.com/office/powerpoint/2010/main" val="29398117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Die Expertengruppen finden sich</a:t>
            </a:r>
          </a:p>
        </p:txBody>
      </p:sp>
      <p:sp>
        <p:nvSpPr>
          <p:cNvPr id="3" name="Inhaltsplatzhalter 2"/>
          <p:cNvSpPr>
            <a:spLocks noGrp="1"/>
          </p:cNvSpPr>
          <p:nvPr>
            <p:ph idx="1"/>
          </p:nvPr>
        </p:nvSpPr>
        <p:spPr/>
        <p:txBody>
          <a:bodyPr>
            <a:normAutofit/>
          </a:bodyPr>
          <a:lstStyle/>
          <a:p>
            <a:pPr marL="0" indent="0">
              <a:buNone/>
            </a:pPr>
            <a:r>
              <a:rPr lang="de-DE" sz="2000" dirty="0"/>
              <a:t>Bilden Sie Expertengruppen von 2–3 Personen, die jeweils denselben Zellbestandteil bearbeiten.</a:t>
            </a:r>
          </a:p>
        </p:txBody>
      </p:sp>
      <p:grpSp>
        <p:nvGrpSpPr>
          <p:cNvPr id="4" name="Gruppieren 3"/>
          <p:cNvGrpSpPr/>
          <p:nvPr/>
        </p:nvGrpSpPr>
        <p:grpSpPr>
          <a:xfrm>
            <a:off x="790635" y="3140903"/>
            <a:ext cx="1178154" cy="1772816"/>
            <a:chOff x="5248407" y="1988840"/>
            <a:chExt cx="1178154" cy="1772816"/>
          </a:xfrm>
        </p:grpSpPr>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48407" y="1988840"/>
              <a:ext cx="1042158" cy="1772816"/>
            </a:xfrm>
            <a:prstGeom prst="rect">
              <a:avLst/>
            </a:prstGeom>
          </p:spPr>
        </p:pic>
        <p:sp>
          <p:nvSpPr>
            <p:cNvPr id="6" name="Textfeld 5"/>
            <p:cNvSpPr txBox="1"/>
            <p:nvPr/>
          </p:nvSpPr>
          <p:spPr>
            <a:xfrm>
              <a:off x="5372105" y="2886336"/>
              <a:ext cx="1054456" cy="338554"/>
            </a:xfrm>
            <a:prstGeom prst="rect">
              <a:avLst/>
            </a:prstGeom>
            <a:noFill/>
          </p:spPr>
          <p:txBody>
            <a:bodyPr wrap="square" rtlCol="0">
              <a:spAutoFit/>
            </a:bodyPr>
            <a:lstStyle/>
            <a:p>
              <a:r>
                <a:rPr lang="de-DE" sz="1600" dirty="0"/>
                <a:t>Zellkern</a:t>
              </a:r>
            </a:p>
          </p:txBody>
        </p:sp>
      </p:grpSp>
      <p:grpSp>
        <p:nvGrpSpPr>
          <p:cNvPr id="7" name="Gruppieren 6"/>
          <p:cNvGrpSpPr/>
          <p:nvPr/>
        </p:nvGrpSpPr>
        <p:grpSpPr>
          <a:xfrm>
            <a:off x="327126" y="5028418"/>
            <a:ext cx="1272442" cy="1772817"/>
            <a:chOff x="5248407" y="1988840"/>
            <a:chExt cx="1178154" cy="1772816"/>
          </a:xfrm>
        </p:grpSpPr>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48407" y="1988840"/>
              <a:ext cx="1042158" cy="1772816"/>
            </a:xfrm>
            <a:prstGeom prst="rect">
              <a:avLst/>
            </a:prstGeom>
          </p:spPr>
        </p:pic>
        <p:sp>
          <p:nvSpPr>
            <p:cNvPr id="9" name="Textfeld 8"/>
            <p:cNvSpPr txBox="1"/>
            <p:nvPr/>
          </p:nvSpPr>
          <p:spPr>
            <a:xfrm>
              <a:off x="5372105" y="2886336"/>
              <a:ext cx="1054456" cy="338554"/>
            </a:xfrm>
            <a:prstGeom prst="rect">
              <a:avLst/>
            </a:prstGeom>
            <a:noFill/>
          </p:spPr>
          <p:txBody>
            <a:bodyPr wrap="square" rtlCol="0">
              <a:spAutoFit/>
            </a:bodyPr>
            <a:lstStyle/>
            <a:p>
              <a:r>
                <a:rPr lang="de-DE" sz="1600" dirty="0"/>
                <a:t>Zellkern</a:t>
              </a:r>
            </a:p>
          </p:txBody>
        </p:sp>
      </p:grpSp>
      <p:grpSp>
        <p:nvGrpSpPr>
          <p:cNvPr id="10" name="Gruppieren 9"/>
          <p:cNvGrpSpPr/>
          <p:nvPr/>
        </p:nvGrpSpPr>
        <p:grpSpPr>
          <a:xfrm>
            <a:off x="3109524" y="3803526"/>
            <a:ext cx="1042158" cy="1772816"/>
            <a:chOff x="6598706" y="1844824"/>
            <a:chExt cx="1042158" cy="1772816"/>
          </a:xfrm>
        </p:grpSpPr>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98706" y="1844824"/>
              <a:ext cx="1042158" cy="1772816"/>
            </a:xfrm>
            <a:prstGeom prst="rect">
              <a:avLst/>
            </a:prstGeom>
          </p:spPr>
        </p:pic>
        <p:sp>
          <p:nvSpPr>
            <p:cNvPr id="12" name="Textfeld 11"/>
            <p:cNvSpPr txBox="1"/>
            <p:nvPr/>
          </p:nvSpPr>
          <p:spPr>
            <a:xfrm>
              <a:off x="6732240" y="2729462"/>
              <a:ext cx="851441" cy="646331"/>
            </a:xfrm>
            <a:prstGeom prst="rect">
              <a:avLst/>
            </a:prstGeom>
            <a:noFill/>
          </p:spPr>
          <p:txBody>
            <a:bodyPr wrap="square" rtlCol="0">
              <a:spAutoFit/>
            </a:bodyPr>
            <a:lstStyle/>
            <a:p>
              <a:r>
                <a:rPr lang="de-DE" dirty="0"/>
                <a:t>(Raues ER)</a:t>
              </a:r>
            </a:p>
          </p:txBody>
        </p:sp>
      </p:grpSp>
      <p:grpSp>
        <p:nvGrpSpPr>
          <p:cNvPr id="13" name="Gruppieren 12"/>
          <p:cNvGrpSpPr/>
          <p:nvPr/>
        </p:nvGrpSpPr>
        <p:grpSpPr>
          <a:xfrm>
            <a:off x="2250721" y="2580530"/>
            <a:ext cx="1042158" cy="1772816"/>
            <a:chOff x="6598706" y="1844824"/>
            <a:chExt cx="1042158" cy="1772816"/>
          </a:xfrm>
        </p:grpSpPr>
        <p:pic>
          <p:nvPicPr>
            <p:cNvPr id="14" name="Grafik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98706" y="1844824"/>
              <a:ext cx="1042158" cy="1772816"/>
            </a:xfrm>
            <a:prstGeom prst="rect">
              <a:avLst/>
            </a:prstGeom>
          </p:spPr>
        </p:pic>
        <p:sp>
          <p:nvSpPr>
            <p:cNvPr id="15" name="Textfeld 14"/>
            <p:cNvSpPr txBox="1"/>
            <p:nvPr/>
          </p:nvSpPr>
          <p:spPr>
            <a:xfrm>
              <a:off x="6732240" y="2729462"/>
              <a:ext cx="851441" cy="646331"/>
            </a:xfrm>
            <a:prstGeom prst="rect">
              <a:avLst/>
            </a:prstGeom>
            <a:noFill/>
          </p:spPr>
          <p:txBody>
            <a:bodyPr wrap="square" rtlCol="0">
              <a:spAutoFit/>
            </a:bodyPr>
            <a:lstStyle/>
            <a:p>
              <a:r>
                <a:rPr lang="de-DE" dirty="0"/>
                <a:t>(Raues ER)</a:t>
              </a:r>
            </a:p>
          </p:txBody>
        </p:sp>
      </p:grpSp>
      <p:grpSp>
        <p:nvGrpSpPr>
          <p:cNvPr id="16" name="Gruppieren 15"/>
          <p:cNvGrpSpPr/>
          <p:nvPr/>
        </p:nvGrpSpPr>
        <p:grpSpPr>
          <a:xfrm>
            <a:off x="8017182" y="1600200"/>
            <a:ext cx="1126818" cy="1916832"/>
            <a:chOff x="7837670" y="2996952"/>
            <a:chExt cx="1126818" cy="1916832"/>
          </a:xfrm>
        </p:grpSpPr>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37670" y="2996952"/>
              <a:ext cx="1126818" cy="1916832"/>
            </a:xfrm>
            <a:prstGeom prst="rect">
              <a:avLst/>
            </a:prstGeom>
          </p:spPr>
        </p:pic>
        <p:sp>
          <p:nvSpPr>
            <p:cNvPr id="18" name="Textfeld 17"/>
            <p:cNvSpPr txBox="1"/>
            <p:nvPr/>
          </p:nvSpPr>
          <p:spPr>
            <a:xfrm>
              <a:off x="8100392" y="4149080"/>
              <a:ext cx="720080" cy="646331"/>
            </a:xfrm>
            <a:prstGeom prst="rect">
              <a:avLst/>
            </a:prstGeom>
            <a:noFill/>
          </p:spPr>
          <p:txBody>
            <a:bodyPr wrap="square" rtlCol="0">
              <a:spAutoFit/>
            </a:bodyPr>
            <a:lstStyle/>
            <a:p>
              <a:r>
                <a:rPr lang="de-DE" dirty="0" err="1"/>
                <a:t>Ribo-som</a:t>
              </a:r>
              <a:endParaRPr lang="de-DE" dirty="0"/>
            </a:p>
          </p:txBody>
        </p:sp>
      </p:grpSp>
      <p:grpSp>
        <p:nvGrpSpPr>
          <p:cNvPr id="19" name="Gruppieren 18"/>
          <p:cNvGrpSpPr/>
          <p:nvPr/>
        </p:nvGrpSpPr>
        <p:grpSpPr>
          <a:xfrm>
            <a:off x="6955980" y="2377229"/>
            <a:ext cx="1126818" cy="1916832"/>
            <a:chOff x="7837670" y="2996952"/>
            <a:chExt cx="1126818" cy="1916832"/>
          </a:xfrm>
        </p:grpSpPr>
        <p:pic>
          <p:nvPicPr>
            <p:cNvPr id="20" name="Grafik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37670" y="2996952"/>
              <a:ext cx="1126818" cy="1916832"/>
            </a:xfrm>
            <a:prstGeom prst="rect">
              <a:avLst/>
            </a:prstGeom>
          </p:spPr>
        </p:pic>
        <p:sp>
          <p:nvSpPr>
            <p:cNvPr id="21" name="Textfeld 20"/>
            <p:cNvSpPr txBox="1"/>
            <p:nvPr/>
          </p:nvSpPr>
          <p:spPr>
            <a:xfrm>
              <a:off x="8100392" y="4149080"/>
              <a:ext cx="720080" cy="646331"/>
            </a:xfrm>
            <a:prstGeom prst="rect">
              <a:avLst/>
            </a:prstGeom>
            <a:noFill/>
          </p:spPr>
          <p:txBody>
            <a:bodyPr wrap="square" rtlCol="0">
              <a:spAutoFit/>
            </a:bodyPr>
            <a:lstStyle/>
            <a:p>
              <a:r>
                <a:rPr lang="de-DE" dirty="0" err="1"/>
                <a:t>Ribo-som</a:t>
              </a:r>
              <a:endParaRPr lang="de-DE" dirty="0"/>
            </a:p>
          </p:txBody>
        </p:sp>
      </p:grpSp>
      <p:grpSp>
        <p:nvGrpSpPr>
          <p:cNvPr id="22" name="Gruppieren 21"/>
          <p:cNvGrpSpPr/>
          <p:nvPr/>
        </p:nvGrpSpPr>
        <p:grpSpPr>
          <a:xfrm>
            <a:off x="4555515" y="2317936"/>
            <a:ext cx="1126818" cy="1916832"/>
            <a:chOff x="3967946" y="3052628"/>
            <a:chExt cx="1126818" cy="1916832"/>
          </a:xfrm>
        </p:grpSpPr>
        <p:pic>
          <p:nvPicPr>
            <p:cNvPr id="23" name="Grafik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67946" y="3052628"/>
              <a:ext cx="1126818" cy="1916832"/>
            </a:xfrm>
            <a:prstGeom prst="rect">
              <a:avLst/>
            </a:prstGeom>
          </p:spPr>
        </p:pic>
        <p:sp>
          <p:nvSpPr>
            <p:cNvPr id="24" name="Textfeld 23"/>
            <p:cNvSpPr txBox="1"/>
            <p:nvPr/>
          </p:nvSpPr>
          <p:spPr>
            <a:xfrm>
              <a:off x="4129838" y="4006805"/>
              <a:ext cx="936104" cy="646331"/>
            </a:xfrm>
            <a:prstGeom prst="rect">
              <a:avLst/>
            </a:prstGeom>
            <a:noFill/>
          </p:spPr>
          <p:txBody>
            <a:bodyPr wrap="square" rtlCol="0">
              <a:spAutoFit/>
            </a:bodyPr>
            <a:lstStyle/>
            <a:p>
              <a:r>
                <a:rPr lang="de-DE" dirty="0" err="1"/>
                <a:t>Cyto</a:t>
              </a:r>
              <a:r>
                <a:rPr lang="de-DE" dirty="0"/>
                <a:t>-plasma</a:t>
              </a:r>
            </a:p>
          </p:txBody>
        </p:sp>
      </p:grpSp>
      <p:grpSp>
        <p:nvGrpSpPr>
          <p:cNvPr id="25" name="Gruppieren 24"/>
          <p:cNvGrpSpPr/>
          <p:nvPr/>
        </p:nvGrpSpPr>
        <p:grpSpPr>
          <a:xfrm>
            <a:off x="5717547" y="2322175"/>
            <a:ext cx="1126818" cy="1916832"/>
            <a:chOff x="3967946" y="3052628"/>
            <a:chExt cx="1126818" cy="1916832"/>
          </a:xfrm>
        </p:grpSpPr>
        <p:pic>
          <p:nvPicPr>
            <p:cNvPr id="26" name="Grafik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67946" y="3052628"/>
              <a:ext cx="1126818" cy="1916832"/>
            </a:xfrm>
            <a:prstGeom prst="rect">
              <a:avLst/>
            </a:prstGeom>
          </p:spPr>
        </p:pic>
        <p:sp>
          <p:nvSpPr>
            <p:cNvPr id="27" name="Textfeld 26"/>
            <p:cNvSpPr txBox="1"/>
            <p:nvPr/>
          </p:nvSpPr>
          <p:spPr>
            <a:xfrm>
              <a:off x="4129838" y="4006805"/>
              <a:ext cx="936104" cy="646331"/>
            </a:xfrm>
            <a:prstGeom prst="rect">
              <a:avLst/>
            </a:prstGeom>
            <a:noFill/>
          </p:spPr>
          <p:txBody>
            <a:bodyPr wrap="square" rtlCol="0">
              <a:spAutoFit/>
            </a:bodyPr>
            <a:lstStyle/>
            <a:p>
              <a:r>
                <a:rPr lang="de-DE" dirty="0" err="1"/>
                <a:t>Cyto</a:t>
              </a:r>
              <a:r>
                <a:rPr lang="de-DE" dirty="0"/>
                <a:t>-plasma</a:t>
              </a:r>
            </a:p>
          </p:txBody>
        </p:sp>
      </p:grpSp>
      <p:grpSp>
        <p:nvGrpSpPr>
          <p:cNvPr id="28" name="Gruppieren 27"/>
          <p:cNvGrpSpPr/>
          <p:nvPr/>
        </p:nvGrpSpPr>
        <p:grpSpPr>
          <a:xfrm>
            <a:off x="7740382" y="4742683"/>
            <a:ext cx="1110911" cy="2058552"/>
            <a:chOff x="6533096" y="4382010"/>
            <a:chExt cx="1110911" cy="2058552"/>
          </a:xfrm>
        </p:grpSpPr>
        <p:pic>
          <p:nvPicPr>
            <p:cNvPr id="29" name="Grafik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33096" y="4382010"/>
              <a:ext cx="1110911" cy="2058552"/>
            </a:xfrm>
            <a:prstGeom prst="rect">
              <a:avLst/>
            </a:prstGeom>
          </p:spPr>
        </p:pic>
        <p:sp>
          <p:nvSpPr>
            <p:cNvPr id="30" name="Textfeld 29"/>
            <p:cNvSpPr txBox="1"/>
            <p:nvPr/>
          </p:nvSpPr>
          <p:spPr>
            <a:xfrm>
              <a:off x="6732240" y="5301208"/>
              <a:ext cx="851441" cy="584775"/>
            </a:xfrm>
            <a:prstGeom prst="rect">
              <a:avLst/>
            </a:prstGeom>
            <a:noFill/>
          </p:spPr>
          <p:txBody>
            <a:bodyPr wrap="square" rtlCol="0">
              <a:spAutoFit/>
            </a:bodyPr>
            <a:lstStyle/>
            <a:p>
              <a:r>
                <a:rPr lang="de-DE" sz="1600" dirty="0" err="1"/>
                <a:t>Golgi-apparat</a:t>
              </a:r>
              <a:endParaRPr lang="de-DE" sz="1600" dirty="0"/>
            </a:p>
          </p:txBody>
        </p:sp>
      </p:grpSp>
      <p:grpSp>
        <p:nvGrpSpPr>
          <p:cNvPr id="31" name="Gruppieren 30"/>
          <p:cNvGrpSpPr/>
          <p:nvPr/>
        </p:nvGrpSpPr>
        <p:grpSpPr>
          <a:xfrm>
            <a:off x="6732240" y="4509120"/>
            <a:ext cx="1110911" cy="2058552"/>
            <a:chOff x="6533096" y="4382010"/>
            <a:chExt cx="1110911" cy="2058552"/>
          </a:xfrm>
        </p:grpSpPr>
        <p:pic>
          <p:nvPicPr>
            <p:cNvPr id="32" name="Grafik 3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33096" y="4382010"/>
              <a:ext cx="1110911" cy="2058552"/>
            </a:xfrm>
            <a:prstGeom prst="rect">
              <a:avLst/>
            </a:prstGeom>
          </p:spPr>
        </p:pic>
        <p:sp>
          <p:nvSpPr>
            <p:cNvPr id="33" name="Textfeld 32"/>
            <p:cNvSpPr txBox="1"/>
            <p:nvPr/>
          </p:nvSpPr>
          <p:spPr>
            <a:xfrm>
              <a:off x="6732240" y="5301208"/>
              <a:ext cx="851441" cy="584775"/>
            </a:xfrm>
            <a:prstGeom prst="rect">
              <a:avLst/>
            </a:prstGeom>
            <a:noFill/>
          </p:spPr>
          <p:txBody>
            <a:bodyPr wrap="square" rtlCol="0">
              <a:spAutoFit/>
            </a:bodyPr>
            <a:lstStyle/>
            <a:p>
              <a:r>
                <a:rPr lang="de-DE" sz="1600" dirty="0" err="1"/>
                <a:t>Golgi-apparat</a:t>
              </a:r>
              <a:endParaRPr lang="de-DE" sz="1600" dirty="0"/>
            </a:p>
          </p:txBody>
        </p:sp>
      </p:grpSp>
      <p:grpSp>
        <p:nvGrpSpPr>
          <p:cNvPr id="34" name="Gruppieren 33"/>
          <p:cNvGrpSpPr/>
          <p:nvPr/>
        </p:nvGrpSpPr>
        <p:grpSpPr>
          <a:xfrm>
            <a:off x="4590353" y="4731035"/>
            <a:ext cx="1117191" cy="1900456"/>
            <a:chOff x="5471033" y="4581128"/>
            <a:chExt cx="1117191" cy="1900456"/>
          </a:xfrm>
        </p:grpSpPr>
        <p:pic>
          <p:nvPicPr>
            <p:cNvPr id="35" name="Grafik 3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71033" y="4581128"/>
              <a:ext cx="1117191" cy="1900456"/>
            </a:xfrm>
            <a:prstGeom prst="rect">
              <a:avLst/>
            </a:prstGeom>
          </p:spPr>
        </p:pic>
        <p:sp>
          <p:nvSpPr>
            <p:cNvPr id="36" name="Textfeld 35"/>
            <p:cNvSpPr txBox="1"/>
            <p:nvPr/>
          </p:nvSpPr>
          <p:spPr>
            <a:xfrm>
              <a:off x="5660138" y="5517232"/>
              <a:ext cx="784070" cy="923330"/>
            </a:xfrm>
            <a:prstGeom prst="rect">
              <a:avLst/>
            </a:prstGeom>
            <a:noFill/>
          </p:spPr>
          <p:txBody>
            <a:bodyPr wrap="square" rtlCol="0">
              <a:spAutoFit/>
            </a:bodyPr>
            <a:lstStyle/>
            <a:p>
              <a:r>
                <a:rPr lang="de-DE" dirty="0"/>
                <a:t>Mito-</a:t>
              </a:r>
              <a:r>
                <a:rPr lang="de-DE" dirty="0" err="1"/>
                <a:t>chon</a:t>
              </a:r>
              <a:r>
                <a:rPr lang="de-DE" dirty="0"/>
                <a:t>-</a:t>
              </a:r>
              <a:r>
                <a:rPr lang="de-DE" dirty="0" err="1"/>
                <a:t>drium</a:t>
              </a:r>
              <a:endParaRPr lang="de-DE" dirty="0"/>
            </a:p>
          </p:txBody>
        </p:sp>
      </p:grpSp>
      <p:grpSp>
        <p:nvGrpSpPr>
          <p:cNvPr id="37" name="Gruppieren 36"/>
          <p:cNvGrpSpPr/>
          <p:nvPr/>
        </p:nvGrpSpPr>
        <p:grpSpPr>
          <a:xfrm>
            <a:off x="5677790" y="4931147"/>
            <a:ext cx="1117191" cy="1900456"/>
            <a:chOff x="5471033" y="4581128"/>
            <a:chExt cx="1117191" cy="1900456"/>
          </a:xfrm>
        </p:grpSpPr>
        <p:pic>
          <p:nvPicPr>
            <p:cNvPr id="38" name="Grafik 3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71033" y="4581128"/>
              <a:ext cx="1117191" cy="1900456"/>
            </a:xfrm>
            <a:prstGeom prst="rect">
              <a:avLst/>
            </a:prstGeom>
          </p:spPr>
        </p:pic>
        <p:sp>
          <p:nvSpPr>
            <p:cNvPr id="39" name="Textfeld 38"/>
            <p:cNvSpPr txBox="1"/>
            <p:nvPr/>
          </p:nvSpPr>
          <p:spPr>
            <a:xfrm>
              <a:off x="5660138" y="5517232"/>
              <a:ext cx="784070" cy="923330"/>
            </a:xfrm>
            <a:prstGeom prst="rect">
              <a:avLst/>
            </a:prstGeom>
            <a:noFill/>
          </p:spPr>
          <p:txBody>
            <a:bodyPr wrap="square" rtlCol="0">
              <a:spAutoFit/>
            </a:bodyPr>
            <a:lstStyle/>
            <a:p>
              <a:r>
                <a:rPr lang="de-DE" dirty="0"/>
                <a:t>Mito-</a:t>
              </a:r>
              <a:r>
                <a:rPr lang="de-DE" dirty="0" err="1"/>
                <a:t>chon</a:t>
              </a:r>
              <a:r>
                <a:rPr lang="de-DE" dirty="0"/>
                <a:t>-</a:t>
              </a:r>
              <a:r>
                <a:rPr lang="de-DE" dirty="0" err="1"/>
                <a:t>drium</a:t>
              </a:r>
              <a:endParaRPr lang="de-DE" dirty="0"/>
            </a:p>
          </p:txBody>
        </p:sp>
      </p:grpSp>
      <p:grpSp>
        <p:nvGrpSpPr>
          <p:cNvPr id="40" name="Gruppieren 39"/>
          <p:cNvGrpSpPr/>
          <p:nvPr/>
        </p:nvGrpSpPr>
        <p:grpSpPr>
          <a:xfrm>
            <a:off x="1575893" y="4947255"/>
            <a:ext cx="1272442" cy="1772817"/>
            <a:chOff x="5248407" y="1988840"/>
            <a:chExt cx="1178154" cy="1772816"/>
          </a:xfrm>
        </p:grpSpPr>
        <p:pic>
          <p:nvPicPr>
            <p:cNvPr id="41" name="Grafik 4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48407" y="1988840"/>
              <a:ext cx="1042158" cy="1772816"/>
            </a:xfrm>
            <a:prstGeom prst="rect">
              <a:avLst/>
            </a:prstGeom>
          </p:spPr>
        </p:pic>
        <p:sp>
          <p:nvSpPr>
            <p:cNvPr id="42" name="Textfeld 41"/>
            <p:cNvSpPr txBox="1"/>
            <p:nvPr/>
          </p:nvSpPr>
          <p:spPr>
            <a:xfrm>
              <a:off x="5372105" y="2886336"/>
              <a:ext cx="1054456" cy="338554"/>
            </a:xfrm>
            <a:prstGeom prst="rect">
              <a:avLst/>
            </a:prstGeom>
            <a:noFill/>
          </p:spPr>
          <p:txBody>
            <a:bodyPr wrap="square" rtlCol="0">
              <a:spAutoFit/>
            </a:bodyPr>
            <a:lstStyle/>
            <a:p>
              <a:r>
                <a:rPr lang="de-DE" sz="1600" dirty="0"/>
                <a:t>Zellkern</a:t>
              </a:r>
            </a:p>
          </p:txBody>
        </p:sp>
      </p:grpSp>
    </p:spTree>
    <p:extLst>
      <p:ext uri="{BB962C8B-B14F-4D97-AF65-F5344CB8AC3E}">
        <p14:creationId xmlns:p14="http://schemas.microsoft.com/office/powerpoint/2010/main" val="13116764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Projekt-Organigramm</a:t>
            </a:r>
          </a:p>
        </p:txBody>
      </p:sp>
      <p:sp>
        <p:nvSpPr>
          <p:cNvPr id="3" name="Inhaltsplatzhalter 2"/>
          <p:cNvSpPr>
            <a:spLocks noGrp="1"/>
          </p:cNvSpPr>
          <p:nvPr>
            <p:ph idx="1"/>
          </p:nvPr>
        </p:nvSpPr>
        <p:spPr/>
        <p:txBody>
          <a:bodyPr/>
          <a:lstStyle/>
          <a:p>
            <a:r>
              <a:rPr lang="de-DE" dirty="0"/>
              <a:t>Ergänzen Sie in den Expertengruppen Ihre Projekt-Organigramme um die </a:t>
            </a:r>
            <a:r>
              <a:rPr lang="de-DE" dirty="0" err="1"/>
              <a:t>ProjektmitarbeiterInnen</a:t>
            </a:r>
            <a:r>
              <a:rPr lang="de-DE" dirty="0"/>
              <a:t> (Ihre individuellen Expertengruppenmitglieder).</a:t>
            </a:r>
          </a:p>
          <a:p>
            <a:r>
              <a:rPr lang="de-DE" dirty="0"/>
              <a:t>Notieren Sie auch hier die Kontaktdaten.</a:t>
            </a:r>
          </a:p>
        </p:txBody>
      </p:sp>
    </p:spTree>
    <p:extLst>
      <p:ext uri="{BB962C8B-B14F-4D97-AF65-F5344CB8AC3E}">
        <p14:creationId xmlns:p14="http://schemas.microsoft.com/office/powerpoint/2010/main" val="35849345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Think-Phase/Individualphase</a:t>
            </a:r>
          </a:p>
        </p:txBody>
      </p:sp>
      <p:sp>
        <p:nvSpPr>
          <p:cNvPr id="3" name="Inhaltsplatzhalter 2"/>
          <p:cNvSpPr>
            <a:spLocks noGrp="1"/>
          </p:cNvSpPr>
          <p:nvPr>
            <p:ph idx="1"/>
          </p:nvPr>
        </p:nvSpPr>
        <p:spPr/>
        <p:txBody>
          <a:bodyPr>
            <a:normAutofit lnSpcReduction="10000"/>
          </a:bodyPr>
          <a:lstStyle/>
          <a:p>
            <a:pPr marL="0" indent="0">
              <a:buNone/>
            </a:pPr>
            <a:r>
              <a:rPr lang="de-DE" dirty="0"/>
              <a:t>Entnehmen Sie dem vorhandenen Informationsmaterial die Informationen zu Bau und Funktion Ihres Zellbestandteiles, die Ihnen im Zusammenhang mit der Fragestellung sinnvoll erscheinen. Ordnen Sie Bauteile und deren Funktion in einem sinnvollen Zusammenhang an.</a:t>
            </a:r>
          </a:p>
          <a:p>
            <a:pPr marL="0" indent="0">
              <a:buNone/>
            </a:pPr>
            <a:r>
              <a:rPr lang="de-DE" dirty="0"/>
              <a:t>Notieren Sie offene Fragen.</a:t>
            </a:r>
          </a:p>
          <a:p>
            <a:pPr marL="0" indent="0">
              <a:buNone/>
            </a:pPr>
            <a:r>
              <a:rPr lang="de-DE" dirty="0"/>
              <a:t>Zeit: ca. 45 Minuten</a:t>
            </a:r>
          </a:p>
        </p:txBody>
      </p:sp>
      <p:grpSp>
        <p:nvGrpSpPr>
          <p:cNvPr id="4" name="Gruppieren 3"/>
          <p:cNvGrpSpPr/>
          <p:nvPr/>
        </p:nvGrpSpPr>
        <p:grpSpPr>
          <a:xfrm>
            <a:off x="7668344" y="4581128"/>
            <a:ext cx="1126818" cy="1916832"/>
            <a:chOff x="7837670" y="2996952"/>
            <a:chExt cx="1126818" cy="1916832"/>
          </a:xfrm>
        </p:grpSpPr>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37670" y="2996952"/>
              <a:ext cx="1126818" cy="1916832"/>
            </a:xfrm>
            <a:prstGeom prst="rect">
              <a:avLst/>
            </a:prstGeom>
          </p:spPr>
        </p:pic>
        <p:sp>
          <p:nvSpPr>
            <p:cNvPr id="6" name="Textfeld 5"/>
            <p:cNvSpPr txBox="1"/>
            <p:nvPr/>
          </p:nvSpPr>
          <p:spPr>
            <a:xfrm>
              <a:off x="8100392" y="4149080"/>
              <a:ext cx="720080" cy="646331"/>
            </a:xfrm>
            <a:prstGeom prst="rect">
              <a:avLst/>
            </a:prstGeom>
            <a:noFill/>
          </p:spPr>
          <p:txBody>
            <a:bodyPr wrap="square" rtlCol="0">
              <a:spAutoFit/>
            </a:bodyPr>
            <a:lstStyle/>
            <a:p>
              <a:r>
                <a:rPr lang="de-DE" dirty="0" err="1"/>
                <a:t>Ribo-som</a:t>
              </a:r>
              <a:endParaRPr lang="de-DE" dirty="0"/>
            </a:p>
          </p:txBody>
        </p:sp>
      </p:grpSp>
    </p:spTree>
    <p:extLst>
      <p:ext uri="{BB962C8B-B14F-4D97-AF65-F5344CB8AC3E}">
        <p14:creationId xmlns:p14="http://schemas.microsoft.com/office/powerpoint/2010/main" val="3055820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Share-Phase in den Expertengruppen</a:t>
            </a:r>
          </a:p>
        </p:txBody>
      </p:sp>
      <p:sp>
        <p:nvSpPr>
          <p:cNvPr id="3" name="Inhaltsplatzhalter 2"/>
          <p:cNvSpPr>
            <a:spLocks noGrp="1"/>
          </p:cNvSpPr>
          <p:nvPr>
            <p:ph idx="1"/>
          </p:nvPr>
        </p:nvSpPr>
        <p:spPr/>
        <p:txBody>
          <a:bodyPr>
            <a:normAutofit fontScale="92500" lnSpcReduction="10000"/>
          </a:bodyPr>
          <a:lstStyle/>
          <a:p>
            <a:r>
              <a:rPr lang="de-DE" dirty="0"/>
              <a:t>Präsentieren und erklären Sie sich gegenseitig Ihre gewonnenen Erkenntnisse zu Bau und Funktion ihres Zellbestandteils.</a:t>
            </a:r>
          </a:p>
          <a:p>
            <a:r>
              <a:rPr lang="de-DE" dirty="0"/>
              <a:t>Besprechen Sie gemeinsam die Rolle Ihres Zellbestandteils im Rahmen der Proteinbiosynthese.</a:t>
            </a:r>
          </a:p>
          <a:p>
            <a:r>
              <a:rPr lang="de-DE" dirty="0"/>
              <a:t>Stellen Sie sich gegenseitig Ihre offenen Fragen zu Ihrem Zellbestandteil und klären Sie diese. Fragen Sie bei bestehenden Unklarheiten Ihre Lehrkraft.</a:t>
            </a:r>
          </a:p>
          <a:p>
            <a:r>
              <a:rPr lang="de-DE" dirty="0"/>
              <a:t>Erstellen Sie Ihr Expertengruppenprodukt (A).</a:t>
            </a:r>
          </a:p>
          <a:p>
            <a:endParaRPr lang="de-DE" dirty="0"/>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28384" y="1700807"/>
            <a:ext cx="702486" cy="1225101"/>
          </a:xfrm>
          <a:prstGeom prst="rect">
            <a:avLst/>
          </a:prstGeom>
        </p:spPr>
      </p:pic>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7508" y="3068959"/>
            <a:ext cx="702486" cy="1225101"/>
          </a:xfrm>
          <a:prstGeom prst="rect">
            <a:avLst/>
          </a:prstGeom>
        </p:spPr>
      </p:pic>
    </p:spTree>
    <p:extLst>
      <p:ext uri="{BB962C8B-B14F-4D97-AF65-F5344CB8AC3E}">
        <p14:creationId xmlns:p14="http://schemas.microsoft.com/office/powerpoint/2010/main" val="1234731616"/>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4D712B0552E4C040800325C97DCF7ADA" ma:contentTypeVersion="" ma:contentTypeDescription="Ein neues Dokument erstellen." ma:contentTypeScope="" ma:versionID="ceb1499377c913675057af43183e035d">
  <xsd:schema xmlns:xsd="http://www.w3.org/2001/XMLSchema" xmlns:xs="http://www.w3.org/2001/XMLSchema" xmlns:p="http://schemas.microsoft.com/office/2006/metadata/properties" xmlns:ns2="55696b60-0389-45c2-bb8c-032517eb46a2" targetNamespace="http://schemas.microsoft.com/office/2006/metadata/properties" ma:root="true" ma:fieldsID="402b5aa344d9f8ab2c8dc62f307f3dd3" ns2:_="">
    <xsd:import namespace="55696b60-0389-45c2-bb8c-032517eb46a2"/>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696b60-0389-45c2-bb8c-032517eb46a2" elementFormDefault="qualified">
    <xsd:import namespace="http://schemas.microsoft.com/office/2006/documentManagement/types"/>
    <xsd:import namespace="http://schemas.microsoft.com/office/infopath/2007/PartnerControls"/>
    <xsd:element name="SharedWithUsers" ma:index="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69FE9BF-9F4B-44BA-9FF1-F22893004B13}">
  <ds:schemaRefs>
    <ds:schemaRef ds:uri="http://schemas.microsoft.com/sharepoint/v3/contenttype/forms"/>
  </ds:schemaRefs>
</ds:datastoreItem>
</file>

<file path=customXml/itemProps2.xml><?xml version="1.0" encoding="utf-8"?>
<ds:datastoreItem xmlns:ds="http://schemas.openxmlformats.org/officeDocument/2006/customXml" ds:itemID="{308854F0-3BB7-45A5-9463-9DE261228C0B}">
  <ds:schemaRefs>
    <ds:schemaRef ds:uri="http://schemas.microsoft.com/office/2006/metadata/properties"/>
    <ds:schemaRef ds:uri="55696b60-0389-45c2-bb8c-032517eb46a2"/>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www.w3.org/XML/1998/namespace"/>
    <ds:schemaRef ds:uri="http://purl.org/dc/dcmitype/"/>
  </ds:schemaRefs>
</ds:datastoreItem>
</file>

<file path=customXml/itemProps3.xml><?xml version="1.0" encoding="utf-8"?>
<ds:datastoreItem xmlns:ds="http://schemas.openxmlformats.org/officeDocument/2006/customXml" ds:itemID="{64F93253-16E6-4FD8-A98A-F06B77B4715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5696b60-0389-45c2-bb8c-032517eb46a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1016</Words>
  <Application>Microsoft Office PowerPoint</Application>
  <PresentationFormat>Bildschirmpräsentation (4:3)</PresentationFormat>
  <Paragraphs>102</Paragraphs>
  <Slides>18</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18</vt:i4>
      </vt:variant>
    </vt:vector>
  </HeadingPairs>
  <TitlesOfParts>
    <vt:vector size="22" baseType="lpstr">
      <vt:lpstr>Arial</vt:lpstr>
      <vt:lpstr>Calibri</vt:lpstr>
      <vt:lpstr>Wingdings</vt:lpstr>
      <vt:lpstr>Larissa</vt:lpstr>
      <vt:lpstr>Ablauf und Phasen des Zellbauprojektes</vt:lpstr>
      <vt:lpstr>Organisation des Gruppenpuzzles: Stammgruppenfindung</vt:lpstr>
      <vt:lpstr>Projektauftrag und Projekthandbuch</vt:lpstr>
      <vt:lpstr>Wahl des zu bearbeitenden Zellbestandteils durch jedes Gruppenmitglied</vt:lpstr>
      <vt:lpstr>Projekt-Organigramm</vt:lpstr>
      <vt:lpstr>Die Expertengruppen finden sich</vt:lpstr>
      <vt:lpstr>Projekt-Organigramm</vt:lpstr>
      <vt:lpstr>Think-Phase/Individualphase</vt:lpstr>
      <vt:lpstr>Share-Phase in den Expertengruppen</vt:lpstr>
      <vt:lpstr>Stammgruppenphase 1</vt:lpstr>
      <vt:lpstr>Stammgruppenphase 2: Kooperative Planungsphase</vt:lpstr>
      <vt:lpstr>Zellbau in den Stammgruppen</vt:lpstr>
      <vt:lpstr> Schreiben Sie Ihren Sprechertext für die Modellpräsentation  </vt:lpstr>
      <vt:lpstr>Präsentation aller Zellmodelle</vt:lpstr>
      <vt:lpstr>Ihnen ist schon langweilig?</vt:lpstr>
      <vt:lpstr>Reflexionsphase</vt:lpstr>
      <vt:lpstr>Feedbackphase innerhalb der Stammgruppe</vt:lpstr>
      <vt:lpstr>Übungsphase</vt:lpstr>
    </vt:vector>
  </TitlesOfParts>
  <Company>CHS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Zellbauprojekt Teamphase II</dc:title>
  <dc:creator>Schueler</dc:creator>
  <cp:lastModifiedBy>Seel, Hale (ZSL)</cp:lastModifiedBy>
  <cp:revision>48</cp:revision>
  <dcterms:created xsi:type="dcterms:W3CDTF">2016-10-19T07:20:33Z</dcterms:created>
  <dcterms:modified xsi:type="dcterms:W3CDTF">2021-10-06T10:50:48Z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0x0101004D712B0552E4C040800325C97DCF7ADA</vt:lpwstr>
  </property>
</Properties>
</file>